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0" r:id="rId2"/>
    <p:sldId id="443" r:id="rId3"/>
    <p:sldId id="500" r:id="rId4"/>
    <p:sldId id="452" r:id="rId5"/>
    <p:sldId id="356" r:id="rId6"/>
    <p:sldId id="508" r:id="rId7"/>
    <p:sldId id="453" r:id="rId8"/>
    <p:sldId id="436" r:id="rId9"/>
    <p:sldId id="543" r:id="rId10"/>
    <p:sldId id="545" r:id="rId11"/>
    <p:sldId id="546" r:id="rId12"/>
    <p:sldId id="509" r:id="rId13"/>
    <p:sldId id="521" r:id="rId14"/>
    <p:sldId id="520" r:id="rId15"/>
    <p:sldId id="510" r:id="rId16"/>
    <p:sldId id="513" r:id="rId17"/>
    <p:sldId id="514" r:id="rId18"/>
    <p:sldId id="515" r:id="rId19"/>
    <p:sldId id="516" r:id="rId20"/>
    <p:sldId id="517" r:id="rId21"/>
    <p:sldId id="518" r:id="rId22"/>
    <p:sldId id="519" r:id="rId23"/>
    <p:sldId id="544" r:id="rId24"/>
    <p:sldId id="492" r:id="rId25"/>
    <p:sldId id="361" r:id="rId26"/>
    <p:sldId id="362" r:id="rId27"/>
    <p:sldId id="495" r:id="rId28"/>
    <p:sldId id="541" r:id="rId29"/>
    <p:sldId id="538" r:id="rId30"/>
    <p:sldId id="522" r:id="rId31"/>
    <p:sldId id="523" r:id="rId32"/>
    <p:sldId id="524" r:id="rId33"/>
    <p:sldId id="525" r:id="rId34"/>
    <p:sldId id="526" r:id="rId35"/>
    <p:sldId id="527" r:id="rId36"/>
    <p:sldId id="529" r:id="rId37"/>
    <p:sldId id="536" r:id="rId38"/>
    <p:sldId id="539" r:id="rId39"/>
    <p:sldId id="542" r:id="rId40"/>
    <p:sldId id="537" r:id="rId4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E44"/>
    <a:srgbClr val="3333CC"/>
    <a:srgbClr val="FFFFCC"/>
    <a:srgbClr val="CC3399"/>
    <a:srgbClr val="CC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6912" autoAdjust="0"/>
    <p:restoredTop sz="94660"/>
  </p:normalViewPr>
  <p:slideViewPr>
    <p:cSldViewPr>
      <p:cViewPr>
        <p:scale>
          <a:sx n="69" d="100"/>
          <a:sy n="69" d="100"/>
        </p:scale>
        <p:origin x="-15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s-ES"/>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fld id="{34CBFC53-88A0-4676-BB82-BDAF065A226E}" type="datetimeFigureOut">
              <a:rPr lang="es-ES"/>
              <a:pPr/>
              <a:t>17/03/2011</a:t>
            </a:fld>
            <a:endParaRPr lang="es-E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s-ES"/>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1F2D9DFF-AFFA-419F-B2C7-C4658D15403D}"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endParaRPr 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endParaRPr 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endParaRPr 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endParaRPr 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endParaRPr 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5B60279C-F5AF-4D4B-8203-AC58C3ADF0F6}"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4C7AAAE1-BD28-41CF-BB62-9C4136F1090A}"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B083876C-4DB2-442A-A1D5-F10049617242}"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110690AB-6C57-402D-B85C-95E68822BB2D}"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65880542-5E8D-427C-BD42-1D89C0864C33}"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8A091214-3684-40DD-8FAC-E2D86B74DB7A}"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8CEB6AA3-4395-43FA-A445-0B8C9C1700FD}"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713FD5F8-E935-4E1A-8220-4BFB7861D5EF}"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5F35C4BD-AAD8-4D9E-87E6-516EAC923D59}"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F0BC05D-F2D6-4547-B17F-626631C4DB75}"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2026405-F50C-433D-813D-891A5676360B}"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3A3424D9-6C59-49BA-8A84-4E5EA68526A5}"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a:xfrm>
            <a:off x="457200" y="1493838"/>
            <a:ext cx="8229600" cy="1143000"/>
          </a:xfrm>
        </p:spPr>
        <p:txBody>
          <a:bodyPr lIns="35717" tIns="35717" rIns="35717" bIns="35717"/>
          <a:lstStyle/>
          <a:p>
            <a:pPr eaLnBrk="1" hangingPunct="1"/>
            <a:r>
              <a:rPr lang="es-CO" sz="3200" dirty="0" smtClean="0"/>
              <a:t>Reestructuración de los ECAES</a:t>
            </a:r>
            <a:br>
              <a:rPr lang="es-CO" sz="3200" dirty="0" smtClean="0"/>
            </a:br>
            <a:endParaRPr lang="es-ES" sz="3200" dirty="0" smtClean="0"/>
          </a:p>
        </p:txBody>
      </p:sp>
      <p:sp>
        <p:nvSpPr>
          <p:cNvPr id="19460" name="Rectangle 3"/>
          <p:cNvSpPr>
            <a:spLocks noGrp="1" noChangeArrowheads="1"/>
          </p:cNvSpPr>
          <p:nvPr>
            <p:ph type="body" idx="4294967295"/>
          </p:nvPr>
        </p:nvSpPr>
        <p:spPr>
          <a:xfrm>
            <a:off x="1028700" y="1655763"/>
            <a:ext cx="7358063" cy="4360862"/>
          </a:xfrm>
        </p:spPr>
        <p:txBody>
          <a:bodyPr lIns="35717" tIns="35717" rIns="35717" bIns="35717" anchor="ctr"/>
          <a:lstStyle/>
          <a:p>
            <a:pPr marL="965200" indent="-800100" eaLnBrk="1" hangingPunct="1">
              <a:buSzPct val="90000"/>
              <a:buFont typeface="Wingdings" charset="2"/>
              <a:buNone/>
            </a:pPr>
            <a:endParaRPr lang="es-CO" sz="2700" dirty="0" smtClean="0"/>
          </a:p>
          <a:p>
            <a:pPr marL="965200" indent="-800100" eaLnBrk="1" hangingPunct="1">
              <a:buSzPct val="90000"/>
              <a:buFont typeface="Wingdings" charset="2"/>
              <a:buChar char="v"/>
            </a:pPr>
            <a:r>
              <a:rPr lang="es-CO" sz="2700" dirty="0" smtClean="0"/>
              <a:t>Necesidad de la reestructuración</a:t>
            </a:r>
          </a:p>
          <a:p>
            <a:pPr marL="965200" indent="-800100" eaLnBrk="1" hangingPunct="1">
              <a:buSzPct val="90000"/>
              <a:buFont typeface="Wingdings" charset="2"/>
              <a:buChar char="v"/>
            </a:pPr>
            <a:r>
              <a:rPr lang="es-CO" sz="2700" dirty="0" smtClean="0"/>
              <a:t>El diseño de SABER PRO</a:t>
            </a:r>
          </a:p>
          <a:p>
            <a:pPr marL="965200" indent="-800100" eaLnBrk="1" hangingPunct="1">
              <a:buSzPct val="90000"/>
              <a:buFont typeface="Wingdings" charset="2"/>
              <a:buChar char="v"/>
            </a:pPr>
            <a:endParaRPr lang="es-CO" sz="2700" dirty="0" smtClean="0"/>
          </a:p>
          <a:p>
            <a:pPr marL="965200" indent="-800100" eaLnBrk="1" hangingPunct="1">
              <a:buSzPct val="90000"/>
              <a:buFont typeface="Wingdings" charset="2"/>
              <a:buChar char="v"/>
            </a:pPr>
            <a:endParaRPr lang="es-CO" sz="2700" dirty="0" smtClean="0"/>
          </a:p>
          <a:p>
            <a:pPr marL="965200" indent="-800100" algn="ctr" eaLnBrk="1" hangingPunct="1">
              <a:buSzPct val="90000"/>
              <a:buNone/>
            </a:pPr>
            <a:r>
              <a:rPr lang="es-CO" sz="2700" dirty="0" smtClean="0"/>
              <a:t>Marzo de 2011</a:t>
            </a:r>
          </a:p>
        </p:txBody>
      </p:sp>
      <p:sp>
        <p:nvSpPr>
          <p:cNvPr id="19461" name="Text Box 6"/>
          <p:cNvSpPr txBox="1">
            <a:spLocks/>
          </p:cNvSpPr>
          <p:nvPr/>
        </p:nvSpPr>
        <p:spPr bwMode="auto">
          <a:xfrm>
            <a:off x="622300" y="5808663"/>
            <a:ext cx="1974850" cy="193675"/>
          </a:xfrm>
          <a:prstGeom prst="rect">
            <a:avLst/>
          </a:prstGeom>
          <a:noFill/>
          <a:ln w="25400">
            <a:noFill/>
            <a:miter lim="800000"/>
            <a:headEnd/>
            <a:tailEnd/>
          </a:ln>
        </p:spPr>
        <p:txBody>
          <a:bodyPr lIns="64291" tIns="32146" rIns="64291" bIns="32146">
            <a:spAutoFit/>
          </a:bodyPr>
          <a:lstStyle/>
          <a:p>
            <a:pPr defTabSz="642938">
              <a:spcBef>
                <a:spcPct val="50000"/>
              </a:spcBef>
            </a:pPr>
            <a:endParaRPr lang="es-CO" sz="800">
              <a:solidFill>
                <a:srgbClr val="000000"/>
              </a:solidFill>
              <a:latin typeface="Gill Sans" pitchFamily="-108" charset="0"/>
              <a:sym typeface="Gill Sans" pitchFamily="-10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1"/>
          <p:cNvSpPr>
            <a:spLocks noChangeArrowheads="1"/>
          </p:cNvSpPr>
          <p:nvPr/>
        </p:nvSpPr>
        <p:spPr bwMode="auto">
          <a:xfrm>
            <a:off x="93663" y="962046"/>
            <a:ext cx="8799512" cy="5395912"/>
          </a:xfrm>
          <a:prstGeom prst="rect">
            <a:avLst/>
          </a:prstGeom>
          <a:noFill/>
          <a:ln w="9525">
            <a:noFill/>
            <a:miter lim="800000"/>
            <a:headEnd/>
            <a:tailEnd/>
          </a:ln>
        </p:spPr>
        <p:txBody>
          <a:bodyPr lIns="91435" tIns="45718" rIns="91435" bIns="45718" anchor="ctr">
            <a:spAutoFit/>
          </a:bodyPr>
          <a:lstStyle/>
          <a:p>
            <a:pPr marL="342900" indent="-342900" algn="ctr" defTabSz="457200"/>
            <a:r>
              <a:rPr lang="es-CO" sz="2000" b="1" dirty="0">
                <a:solidFill>
                  <a:schemeClr val="hlink"/>
                </a:solidFill>
                <a:ea typeface="ＭＳ Ｐゴシック" pitchFamily="-108" charset="-128"/>
                <a:cs typeface="Arial" charset="0"/>
              </a:rPr>
              <a:t>Objetivos de los </a:t>
            </a:r>
            <a:r>
              <a:rPr lang="es-CO" sz="2000" b="1" dirty="0" smtClean="0">
                <a:solidFill>
                  <a:schemeClr val="hlink"/>
                </a:solidFill>
                <a:ea typeface="ＭＳ Ｐゴシック" pitchFamily="-108" charset="-128"/>
                <a:cs typeface="Arial" charset="0"/>
              </a:rPr>
              <a:t>ECAES – SABER PRO</a:t>
            </a:r>
            <a:endParaRPr lang="es-CO" sz="2000" b="1" dirty="0">
              <a:solidFill>
                <a:schemeClr val="hlink"/>
              </a:solidFill>
              <a:ea typeface="ＭＳ Ｐゴシック" pitchFamily="-108" charset="-128"/>
              <a:cs typeface="Arial" charset="0"/>
            </a:endParaRPr>
          </a:p>
          <a:p>
            <a:pPr marL="342900" indent="-342900" algn="ctr" defTabSz="457200"/>
            <a:r>
              <a:rPr lang="es-CO" sz="2000" dirty="0">
                <a:ea typeface="ＭＳ Ｐゴシック" pitchFamily="-108" charset="-128"/>
                <a:cs typeface="Arial" charset="0"/>
              </a:rPr>
              <a:t>(Decreto 3963 de 2009)</a:t>
            </a:r>
          </a:p>
          <a:p>
            <a:pPr marL="342900" indent="-342900" algn="just" defTabSz="457200"/>
            <a:endParaRPr lang="es-ES" sz="2000" b="1" dirty="0">
              <a:solidFill>
                <a:schemeClr val="hlink"/>
              </a:solidFill>
              <a:ea typeface="ＭＳ Ｐゴシック" pitchFamily="-108" charset="-128"/>
              <a:cs typeface="Arial" charset="0"/>
            </a:endParaRPr>
          </a:p>
          <a:p>
            <a:pPr marL="342900" indent="-342900" defTabSz="457200">
              <a:buClr>
                <a:srgbClr val="002060"/>
              </a:buClr>
              <a:buSzPct val="110000"/>
              <a:buFont typeface="Wingdings" charset="2"/>
              <a:buChar char="Ø"/>
            </a:pPr>
            <a:r>
              <a:rPr lang="es-ES" sz="2000" dirty="0">
                <a:ea typeface="ＭＳ Ｐゴシック" pitchFamily="-108" charset="-128"/>
                <a:cs typeface="Arial" charset="0"/>
              </a:rPr>
              <a:t>Servir de fuente de información para la construcción de indicadores de evaluación de la calidad de los programas e instituciones de educación superior y del servicio público educativo, que soporten la cualificación de los procesos institucionales, la formulación de políticas y el proceso de toma de decisiones en todos los órdenes y componentes del sistema educativo. </a:t>
            </a:r>
          </a:p>
          <a:p>
            <a:pPr marL="342900" indent="-342900" defTabSz="457200">
              <a:buClr>
                <a:srgbClr val="002060"/>
              </a:buClr>
              <a:buSzPct val="110000"/>
              <a:buFont typeface="Wingdings" charset="2"/>
              <a:buChar char="Ø"/>
            </a:pPr>
            <a:endParaRPr lang="es-ES" sz="2000" dirty="0">
              <a:ea typeface="ＭＳ Ｐゴシック" pitchFamily="-108" charset="-128"/>
              <a:cs typeface="Arial" charset="0"/>
            </a:endParaRPr>
          </a:p>
          <a:p>
            <a:pPr marL="342900" indent="-342900" defTabSz="457200">
              <a:buClr>
                <a:srgbClr val="002060"/>
              </a:buClr>
              <a:buSzPct val="110000"/>
              <a:buFont typeface="Wingdings" charset="2"/>
              <a:buChar char="Ø"/>
            </a:pPr>
            <a:r>
              <a:rPr lang="es-ES" sz="2000" dirty="0">
                <a:ea typeface="ＭＳ Ｐゴシック" pitchFamily="-108" charset="-128"/>
                <a:cs typeface="Arial" charset="0"/>
              </a:rPr>
              <a:t>Comprobar el grado de desarrollo de las competencias de los estudiantes próximos a culminar los programas que ofrecen las instituciones de educación superior.</a:t>
            </a:r>
          </a:p>
          <a:p>
            <a:pPr marL="342900" indent="-342900" defTabSz="457200">
              <a:buClr>
                <a:srgbClr val="002060"/>
              </a:buClr>
              <a:buSzPct val="110000"/>
              <a:buFont typeface="Wingdings" charset="2"/>
              <a:buChar char="Ø"/>
            </a:pPr>
            <a:endParaRPr lang="es-ES" sz="2000" dirty="0">
              <a:ea typeface="ＭＳ Ｐゴシック" pitchFamily="-108" charset="-128"/>
              <a:cs typeface="Arial" charset="0"/>
            </a:endParaRPr>
          </a:p>
          <a:p>
            <a:pPr marL="342900" indent="-342900" defTabSz="457200">
              <a:buClr>
                <a:srgbClr val="002060"/>
              </a:buClr>
              <a:buSzPct val="110000"/>
              <a:buFont typeface="Wingdings" charset="2"/>
              <a:buChar char="Ø"/>
            </a:pPr>
            <a:r>
              <a:rPr lang="es-ES" sz="2000" dirty="0">
                <a:ea typeface="ＭＳ Ｐゴシック" pitchFamily="-108" charset="-128"/>
                <a:cs typeface="Arial" charset="0"/>
              </a:rPr>
              <a:t>Producir indicadores de valor agregado de la educación superior en relación con el nivel de competencias de quienes ingresan a este nivel.</a:t>
            </a:r>
          </a:p>
          <a:p>
            <a:pPr marL="342900" indent="-342900" defTabSz="457200">
              <a:buClr>
                <a:srgbClr val="002060"/>
              </a:buClr>
              <a:buSzPct val="110000"/>
              <a:buFont typeface="Wingdings" charset="2"/>
              <a:buNone/>
            </a:pPr>
            <a:r>
              <a:rPr lang="es-ES" sz="2000" dirty="0">
                <a:ea typeface="ＭＳ Ｐゴシック" pitchFamily="-108" charset="-128"/>
                <a:cs typeface="Arial" charset="0"/>
              </a:rPr>
              <a:t>.</a:t>
            </a:r>
          </a:p>
          <a:p>
            <a:pPr marL="342900" indent="-342900" defTabSz="457200">
              <a:buClr>
                <a:srgbClr val="002060"/>
              </a:buClr>
              <a:buSzPct val="110000"/>
              <a:buFont typeface="Wingdings" charset="2"/>
              <a:buChar char="Ø"/>
            </a:pPr>
            <a:endParaRPr lang="es-ES" sz="800" dirty="0">
              <a:solidFill>
                <a:srgbClr val="000000"/>
              </a:solidFill>
              <a:latin typeface="Gill Sans" pitchFamily="-108" charset="0"/>
              <a:ea typeface="ＭＳ Ｐゴシック" pitchFamily="-108" charset="-128"/>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142875" y="1235075"/>
            <a:ext cx="8799513" cy="4832350"/>
          </a:xfrm>
          <a:prstGeom prst="rect">
            <a:avLst/>
          </a:prstGeom>
          <a:noFill/>
          <a:ln w="9525">
            <a:noFill/>
            <a:miter lim="800000"/>
            <a:headEnd/>
            <a:tailEnd/>
          </a:ln>
        </p:spPr>
        <p:txBody>
          <a:bodyPr lIns="91435" tIns="45718" rIns="91435" bIns="45718" anchor="ctr">
            <a:spAutoFit/>
          </a:bodyPr>
          <a:lstStyle/>
          <a:p>
            <a:pPr marL="342900" indent="-342900" algn="just" defTabSz="457200"/>
            <a:endParaRPr lang="es-ES" sz="2200" b="1" i="0" dirty="0">
              <a:solidFill>
                <a:schemeClr val="hlink"/>
              </a:solidFill>
              <a:cs typeface="Arial" charset="0"/>
            </a:endParaRPr>
          </a:p>
          <a:p>
            <a:pPr marL="342900" indent="-342900" defTabSz="457200">
              <a:buClr>
                <a:srgbClr val="002060"/>
              </a:buClr>
              <a:buSzPct val="110000"/>
              <a:buFont typeface="Wingdings" pitchFamily="2" charset="2"/>
              <a:buChar char="Ø"/>
            </a:pPr>
            <a:r>
              <a:rPr lang="es-ES" sz="2200" i="0" dirty="0" smtClean="0">
                <a:cs typeface="Arial" charset="0"/>
              </a:rPr>
              <a:t>Se deben evaluar las </a:t>
            </a:r>
            <a:r>
              <a:rPr lang="es-ES" sz="2200" i="0" dirty="0">
                <a:cs typeface="Arial" charset="0"/>
              </a:rPr>
              <a:t>competencias de los estudiantes que están próximos a culminar los distintos programas de pregrado, </a:t>
            </a:r>
            <a:r>
              <a:rPr lang="es-ES" sz="2200" dirty="0">
                <a:solidFill>
                  <a:srgbClr val="002060"/>
                </a:solidFill>
                <a:cs typeface="Arial" charset="0"/>
              </a:rPr>
              <a:t>en la medida en que puedan ser valoradas con exámenes externos de carácter masivo</a:t>
            </a:r>
            <a:r>
              <a:rPr lang="es-ES" sz="2200" i="0" dirty="0">
                <a:solidFill>
                  <a:srgbClr val="002060"/>
                </a:solidFill>
                <a:cs typeface="Arial" charset="0"/>
              </a:rPr>
              <a:t>,</a:t>
            </a:r>
            <a:r>
              <a:rPr lang="es-ES" sz="2200" i="0" dirty="0">
                <a:cs typeface="Arial" charset="0"/>
              </a:rPr>
              <a:t> incluyendo aquellas </a:t>
            </a:r>
            <a:r>
              <a:rPr lang="es-ES" sz="2200" dirty="0">
                <a:solidFill>
                  <a:srgbClr val="002060"/>
                </a:solidFill>
                <a:cs typeface="Arial" charset="0"/>
              </a:rPr>
              <a:t>genéricas</a:t>
            </a:r>
            <a:r>
              <a:rPr lang="es-ES" sz="2200" dirty="0">
                <a:cs typeface="Arial" charset="0"/>
              </a:rPr>
              <a:t> </a:t>
            </a:r>
            <a:r>
              <a:rPr lang="es-ES" sz="2200" i="0" dirty="0">
                <a:cs typeface="Arial" charset="0"/>
              </a:rPr>
              <a:t>que son necesarias para el adecuado desempeño profesional o académico </a:t>
            </a:r>
            <a:r>
              <a:rPr lang="es-ES" sz="2200" dirty="0">
                <a:solidFill>
                  <a:srgbClr val="002060"/>
                </a:solidFill>
                <a:cs typeface="Arial" charset="0"/>
              </a:rPr>
              <a:t>independientemente del programa que hayan cursado</a:t>
            </a:r>
            <a:r>
              <a:rPr lang="es-ES" sz="2200" i="0" dirty="0">
                <a:cs typeface="Arial" charset="0"/>
              </a:rPr>
              <a:t>.</a:t>
            </a:r>
          </a:p>
          <a:p>
            <a:pPr marL="342900" indent="-342900" defTabSz="457200">
              <a:buClr>
                <a:srgbClr val="002060"/>
              </a:buClr>
              <a:buSzPct val="110000"/>
              <a:buFont typeface="Wingdings" pitchFamily="2" charset="2"/>
              <a:buChar char="Ø"/>
            </a:pPr>
            <a:endParaRPr lang="es-ES" sz="2200" i="0" dirty="0">
              <a:cs typeface="Arial" charset="0"/>
            </a:endParaRPr>
          </a:p>
          <a:p>
            <a:pPr marL="342900" indent="-342900" defTabSz="457200">
              <a:buClr>
                <a:srgbClr val="002060"/>
              </a:buClr>
              <a:buSzPct val="110000"/>
              <a:buFont typeface="Wingdings" pitchFamily="2" charset="2"/>
              <a:buNone/>
            </a:pPr>
            <a:endParaRPr lang="es-ES" sz="2200" i="0" dirty="0">
              <a:cs typeface="Arial" charset="0"/>
            </a:endParaRPr>
          </a:p>
          <a:p>
            <a:pPr marL="342900" indent="-342900" defTabSz="457200">
              <a:buClr>
                <a:srgbClr val="002060"/>
              </a:buClr>
              <a:buSzPct val="110000"/>
              <a:buFont typeface="Wingdings" pitchFamily="2" charset="2"/>
              <a:buChar char="Ø"/>
            </a:pPr>
            <a:r>
              <a:rPr lang="es-ES" sz="2200" i="0" dirty="0">
                <a:cs typeface="Arial" charset="0"/>
              </a:rPr>
              <a:t>Las competencias específicas serán definidas por el MEN con la </a:t>
            </a:r>
            <a:r>
              <a:rPr lang="es-ES" sz="2200" dirty="0">
                <a:solidFill>
                  <a:srgbClr val="002060"/>
                </a:solidFill>
                <a:cs typeface="Arial" charset="0"/>
              </a:rPr>
              <a:t>participación de la comunidad académica, profesional y del sector productivo</a:t>
            </a:r>
            <a:r>
              <a:rPr lang="es-ES" sz="2200" i="0" dirty="0">
                <a:cs typeface="Arial" charset="0"/>
              </a:rPr>
              <a:t>, teniendo en cuenta los </a:t>
            </a:r>
            <a:r>
              <a:rPr lang="es-ES" sz="2200" dirty="0">
                <a:solidFill>
                  <a:srgbClr val="002060"/>
                </a:solidFill>
                <a:cs typeface="Arial" charset="0"/>
              </a:rPr>
              <a:t>elementos disciplinares </a:t>
            </a:r>
            <a:r>
              <a:rPr lang="es-ES" sz="2200" u="sng" dirty="0">
                <a:solidFill>
                  <a:srgbClr val="002060"/>
                </a:solidFill>
                <a:cs typeface="Arial" charset="0"/>
              </a:rPr>
              <a:t>fundamentales</a:t>
            </a:r>
            <a:r>
              <a:rPr lang="es-ES" sz="2200" dirty="0">
                <a:solidFill>
                  <a:srgbClr val="002060"/>
                </a:solidFill>
                <a:cs typeface="Arial" charset="0"/>
              </a:rPr>
              <a:t> de la formación superior que son comunes a grupos de programas</a:t>
            </a:r>
            <a:r>
              <a:rPr lang="es-ES" sz="2200" i="0" dirty="0">
                <a:cs typeface="Arial" charset="0"/>
              </a:rPr>
              <a:t> en una o más áreas del conocimiento. </a:t>
            </a:r>
            <a:endParaRPr lang="es-ES" sz="2200" i="0" dirty="0">
              <a:solidFill>
                <a:srgbClr val="000000"/>
              </a:solidFill>
              <a:latin typeface="Gill Sans" pitchFamily="-108" charset="0"/>
              <a:cs typeface="Arial" charset="0"/>
            </a:endParaRPr>
          </a:p>
        </p:txBody>
      </p:sp>
      <p:sp>
        <p:nvSpPr>
          <p:cNvPr id="11267" name="3 Rectángulo"/>
          <p:cNvSpPr>
            <a:spLocks noChangeArrowheads="1"/>
          </p:cNvSpPr>
          <p:nvPr/>
        </p:nvSpPr>
        <p:spPr bwMode="auto">
          <a:xfrm>
            <a:off x="3429000" y="333375"/>
            <a:ext cx="4857750" cy="954107"/>
          </a:xfrm>
          <a:prstGeom prst="rect">
            <a:avLst/>
          </a:prstGeom>
          <a:noFill/>
          <a:ln w="9525">
            <a:noFill/>
            <a:miter lim="800000"/>
            <a:headEnd/>
            <a:tailEnd/>
          </a:ln>
        </p:spPr>
        <p:txBody>
          <a:bodyPr>
            <a:spAutoFit/>
          </a:bodyPr>
          <a:lstStyle/>
          <a:p>
            <a:pPr marL="342900" indent="-342900" defTabSz="642938"/>
            <a:r>
              <a:rPr lang="es-CO" sz="2800" b="1" i="0" dirty="0" smtClean="0">
                <a:solidFill>
                  <a:schemeClr val="hlink"/>
                </a:solidFill>
                <a:cs typeface="Arial" charset="0"/>
                <a:sym typeface="Gill Sans" pitchFamily="-108" charset="0"/>
              </a:rPr>
              <a:t>Competencias a evaluar</a:t>
            </a:r>
          </a:p>
          <a:p>
            <a:pPr marL="342900" indent="-342900" defTabSz="642938"/>
            <a:r>
              <a:rPr lang="es-CO" sz="2400" dirty="0" smtClean="0">
                <a:cs typeface="Arial" charset="0"/>
                <a:sym typeface="Gill Sans" pitchFamily="-108" charset="0"/>
              </a:rPr>
              <a:t>(Ley 1324 de 2009)</a:t>
            </a:r>
            <a:r>
              <a:rPr lang="es-CO" sz="2800" b="1" i="0" dirty="0" smtClean="0">
                <a:solidFill>
                  <a:schemeClr val="hlink"/>
                </a:solidFill>
                <a:cs typeface="Arial" charset="0"/>
                <a:sym typeface="Gill Sans" pitchFamily="-108" charset="0"/>
              </a:rPr>
              <a:t> </a:t>
            </a:r>
            <a:endParaRPr lang="es-CO" sz="2800" b="1" i="0" dirty="0">
              <a:solidFill>
                <a:schemeClr val="hlink"/>
              </a:solidFill>
              <a:cs typeface="Arial" charset="0"/>
              <a:sym typeface="Gill Sans" pitchFamily="-10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1"/>
          <p:cNvSpPr>
            <a:spLocks noChangeArrowheads="1"/>
          </p:cNvSpPr>
          <p:nvPr/>
        </p:nvSpPr>
        <p:spPr bwMode="auto">
          <a:xfrm>
            <a:off x="900113" y="1163638"/>
            <a:ext cx="7848600" cy="5016754"/>
          </a:xfrm>
          <a:prstGeom prst="rect">
            <a:avLst/>
          </a:prstGeom>
          <a:noFill/>
          <a:ln w="9525">
            <a:noFill/>
            <a:miter lim="800000"/>
            <a:headEnd/>
            <a:tailEnd/>
          </a:ln>
        </p:spPr>
        <p:txBody>
          <a:bodyPr lIns="91435" tIns="45718" rIns="91435" bIns="45718" anchor="ctr">
            <a:spAutoFit/>
          </a:bodyPr>
          <a:lstStyle/>
          <a:p>
            <a:pPr marL="342900" indent="-342900" defTabSz="457200"/>
            <a:r>
              <a:rPr lang="es-CO" sz="2000" b="1" dirty="0">
                <a:solidFill>
                  <a:schemeClr val="hlink"/>
                </a:solidFill>
                <a:ea typeface="ＭＳ Ｐゴシック" pitchFamily="-108" charset="-128"/>
                <a:cs typeface="Arial" charset="0"/>
              </a:rPr>
              <a:t>                     ¿Por qué modificar los ECAES?</a:t>
            </a:r>
          </a:p>
          <a:p>
            <a:pPr marL="342900" indent="-342900" defTabSz="457200">
              <a:buClr>
                <a:srgbClr val="002060"/>
              </a:buClr>
              <a:buSzPct val="110000"/>
              <a:buFont typeface="Wingdings" charset="2"/>
              <a:buNone/>
            </a:pPr>
            <a:endParaRPr lang="es-ES" sz="2000" dirty="0">
              <a:ea typeface="ＭＳ Ｐゴシック" pitchFamily="-108" charset="-128"/>
              <a:cs typeface="Arial" charset="0"/>
            </a:endParaRPr>
          </a:p>
          <a:p>
            <a:pPr marL="342900" indent="-342900" defTabSz="457200">
              <a:buClr>
                <a:srgbClr val="002060"/>
              </a:buClr>
              <a:buSzPct val="110000"/>
              <a:buFont typeface="Wingdings" charset="2"/>
              <a:buNone/>
            </a:pPr>
            <a:r>
              <a:rPr lang="es-CO" sz="2000" dirty="0">
                <a:ea typeface="ＭＳ Ｐゴシック" pitchFamily="-108" charset="-128"/>
                <a:cs typeface="Arial" charset="0"/>
              </a:rPr>
              <a:t>Proveer mejor información para la toma de decisiones</a:t>
            </a:r>
          </a:p>
          <a:p>
            <a:pPr marL="342900" indent="-342900" defTabSz="457200">
              <a:buClr>
                <a:srgbClr val="002060"/>
              </a:buClr>
              <a:buSzPct val="110000"/>
              <a:buFont typeface="Wingdings" charset="2"/>
              <a:buChar char="Ø"/>
            </a:pPr>
            <a:endParaRPr lang="es-CO" sz="2000" dirty="0">
              <a:ea typeface="ＭＳ Ｐゴシック" pitchFamily="-108" charset="-128"/>
              <a:cs typeface="Arial" charset="0"/>
            </a:endParaRPr>
          </a:p>
          <a:p>
            <a:pPr marL="342900" indent="-342900" defTabSz="457200">
              <a:buClr>
                <a:srgbClr val="002060"/>
              </a:buClr>
              <a:buSzPct val="110000"/>
              <a:buFont typeface="Wingdings" charset="2"/>
              <a:buChar char="Ø"/>
            </a:pPr>
            <a:r>
              <a:rPr lang="es-CO" sz="2000" dirty="0">
                <a:ea typeface="ＭＳ Ｐゴシック" pitchFamily="-108" charset="-128"/>
                <a:cs typeface="Arial" charset="0"/>
              </a:rPr>
              <a:t>			Dar información confiable de todo el sistema de ES</a:t>
            </a:r>
          </a:p>
          <a:p>
            <a:pPr marL="342900" indent="-342900" defTabSz="457200">
              <a:buClr>
                <a:srgbClr val="002060"/>
              </a:buClr>
              <a:buSzPct val="110000"/>
              <a:buFont typeface="Wingdings" charset="2"/>
              <a:buChar char="Ø"/>
            </a:pPr>
            <a:endParaRPr lang="es-CO" sz="2000" dirty="0" smtClean="0">
              <a:ea typeface="ＭＳ Ｐゴシック" pitchFamily="-108" charset="-128"/>
              <a:cs typeface="Arial" charset="0"/>
            </a:endParaRPr>
          </a:p>
          <a:p>
            <a:pPr marL="342900" indent="-342900" defTabSz="457200">
              <a:buClr>
                <a:srgbClr val="002060"/>
              </a:buClr>
              <a:buSzPct val="110000"/>
              <a:buFont typeface="Wingdings" charset="2"/>
              <a:buChar char="Ø"/>
            </a:pPr>
            <a:r>
              <a:rPr lang="es-CO" sz="2000" dirty="0" smtClean="0">
                <a:ea typeface="ＭＳ Ｐゴシック" pitchFamily="-108" charset="-128"/>
                <a:cs typeface="Arial" charset="0"/>
              </a:rPr>
              <a:t>			Informar más allá del nivel programa</a:t>
            </a:r>
          </a:p>
          <a:p>
            <a:pPr marL="342900" indent="-342900" defTabSz="457200">
              <a:buClr>
                <a:srgbClr val="002060"/>
              </a:buClr>
              <a:buSzPct val="110000"/>
              <a:buFont typeface="Wingdings" charset="2"/>
              <a:buNone/>
            </a:pPr>
            <a:endParaRPr lang="es-ES" sz="2000" dirty="0">
              <a:ea typeface="ＭＳ Ｐゴシック" pitchFamily="-108" charset="-128"/>
              <a:cs typeface="Arial" charset="0"/>
            </a:endParaRPr>
          </a:p>
          <a:p>
            <a:pPr marL="342900" indent="-342900" defTabSz="457200">
              <a:buClr>
                <a:srgbClr val="002060"/>
              </a:buClr>
              <a:buSzPct val="110000"/>
              <a:buFont typeface="Wingdings" charset="2"/>
              <a:buChar char="Ø"/>
            </a:pPr>
            <a:r>
              <a:rPr lang="es-CO" sz="2000" dirty="0" smtClean="0">
                <a:ea typeface="ＭＳ Ｐゴシック" pitchFamily="-108" charset="-128"/>
                <a:cs typeface="Arial" charset="0"/>
              </a:rPr>
              <a:t>               Medir valor agregado, competencias genéricas</a:t>
            </a:r>
            <a:endParaRPr lang="es-ES" sz="2000" dirty="0" smtClean="0">
              <a:ea typeface="ＭＳ Ｐゴシック" pitchFamily="-108" charset="-128"/>
              <a:cs typeface="Arial" charset="0"/>
            </a:endParaRPr>
          </a:p>
          <a:p>
            <a:pPr marL="342900" indent="-342900" defTabSz="457200">
              <a:buClr>
                <a:srgbClr val="002060"/>
              </a:buClr>
              <a:buSzPct val="110000"/>
              <a:buFont typeface="Wingdings" charset="2"/>
              <a:buChar char="Ø"/>
            </a:pPr>
            <a:endParaRPr lang="es-ES" sz="2000" dirty="0">
              <a:ea typeface="ＭＳ Ｐゴシック" pitchFamily="-108" charset="-128"/>
              <a:cs typeface="Arial" charset="0"/>
            </a:endParaRPr>
          </a:p>
          <a:p>
            <a:pPr marL="342900" indent="-342900" defTabSz="457200">
              <a:buClr>
                <a:srgbClr val="002060"/>
              </a:buClr>
              <a:buSzPct val="110000"/>
              <a:buFont typeface="Wingdings" charset="2"/>
              <a:buChar char="Ø"/>
            </a:pPr>
            <a:r>
              <a:rPr lang="es-CO" sz="2000" dirty="0">
                <a:ea typeface="ＭＳ Ｐゴシック" pitchFamily="-108" charset="-128"/>
                <a:cs typeface="Arial" charset="0"/>
              </a:rPr>
              <a:t>			</a:t>
            </a:r>
            <a:r>
              <a:rPr lang="es-CO" sz="2000" dirty="0" smtClean="0">
                <a:ea typeface="ＭＳ Ｐゴシック" pitchFamily="-108" charset="-128"/>
                <a:cs typeface="Arial" charset="0"/>
              </a:rPr>
              <a:t>Constituir indicadores </a:t>
            </a:r>
            <a:r>
              <a:rPr lang="es-ES" sz="2000" dirty="0" smtClean="0">
                <a:ea typeface="ＭＳ Ｐゴシック" pitchFamily="-108" charset="-128"/>
                <a:cs typeface="Arial" charset="0"/>
              </a:rPr>
              <a:t>de seguimiento</a:t>
            </a:r>
            <a:endParaRPr lang="es-CO" sz="2000" dirty="0">
              <a:ea typeface="ＭＳ Ｐゴシック" pitchFamily="-108" charset="-128"/>
              <a:cs typeface="Arial" charset="0"/>
            </a:endParaRPr>
          </a:p>
          <a:p>
            <a:pPr marL="342900" indent="-342900" defTabSz="457200">
              <a:buClr>
                <a:srgbClr val="002060"/>
              </a:buClr>
              <a:buSzPct val="110000"/>
              <a:buFont typeface="Wingdings" charset="2"/>
              <a:buChar char="Ø"/>
            </a:pPr>
            <a:endParaRPr lang="es-CO" sz="2000" dirty="0">
              <a:ea typeface="ＭＳ Ｐゴシック" pitchFamily="-108" charset="-128"/>
              <a:cs typeface="Arial" charset="0"/>
            </a:endParaRPr>
          </a:p>
          <a:p>
            <a:pPr marL="342900" indent="-342900" defTabSz="457200">
              <a:buClr>
                <a:srgbClr val="002060"/>
              </a:buClr>
              <a:buSzPct val="110000"/>
              <a:buFont typeface="Wingdings" charset="2"/>
              <a:buChar char="Ø"/>
            </a:pPr>
            <a:r>
              <a:rPr lang="es-ES" sz="2000" dirty="0">
                <a:ea typeface="ＭＳ Ｐゴシック" pitchFamily="-108" charset="-128"/>
                <a:cs typeface="Arial" charset="0"/>
              </a:rPr>
              <a:t>			</a:t>
            </a:r>
            <a:r>
              <a:rPr lang="es-CO" sz="2000" dirty="0" smtClean="0">
                <a:ea typeface="ＭＳ Ｐゴシック" pitchFamily="-108" charset="-128"/>
                <a:cs typeface="Arial" charset="0"/>
              </a:rPr>
              <a:t>Garantizar interpretación pedagógica</a:t>
            </a:r>
            <a:endParaRPr lang="es-ES" sz="2000" dirty="0">
              <a:ea typeface="ＭＳ Ｐゴシック" pitchFamily="-108" charset="-128"/>
              <a:cs typeface="Arial" charset="0"/>
            </a:endParaRPr>
          </a:p>
          <a:p>
            <a:pPr marL="342900" indent="-342900" defTabSz="457200">
              <a:buClr>
                <a:srgbClr val="002060"/>
              </a:buClr>
              <a:buSzPct val="110000"/>
            </a:pPr>
            <a:endParaRPr lang="es-CO" sz="2000" dirty="0">
              <a:ea typeface="ＭＳ Ｐゴシック" pitchFamily="-108" charset="-128"/>
              <a:cs typeface="Arial" charset="0"/>
            </a:endParaRPr>
          </a:p>
          <a:p>
            <a:pPr marL="342900" indent="-342900" defTabSz="457200">
              <a:buClr>
                <a:srgbClr val="002060"/>
              </a:buClr>
              <a:buSzPct val="110000"/>
              <a:buFont typeface="Wingdings" charset="2"/>
              <a:buNone/>
            </a:pPr>
            <a:endParaRPr lang="es-ES" sz="2000" dirty="0">
              <a:ea typeface="ＭＳ Ｐゴシック" pitchFamily="-108" charset="-128"/>
              <a:cs typeface="Arial" charset="0"/>
            </a:endParaRPr>
          </a:p>
          <a:p>
            <a:pPr marL="342900" indent="-342900" defTabSz="457200">
              <a:buClr>
                <a:srgbClr val="002060"/>
              </a:buClr>
              <a:buSzPct val="110000"/>
              <a:buFont typeface="Wingdings" charset="2"/>
              <a:buChar char="Ø"/>
            </a:pPr>
            <a:endParaRPr lang="es-ES" sz="2000" dirty="0">
              <a:ea typeface="ＭＳ Ｐゴシック" pitchFamily="-108" charset="-128"/>
              <a:cs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7"/>
          <p:cNvPicPr>
            <a:picLocks noChangeAspect="1" noChangeArrowheads="1"/>
          </p:cNvPicPr>
          <p:nvPr/>
        </p:nvPicPr>
        <p:blipFill>
          <a:blip r:embed="rId2"/>
          <a:srcRect/>
          <a:stretch>
            <a:fillRect/>
          </a:stretch>
        </p:blipFill>
        <p:spPr bwMode="auto">
          <a:xfrm>
            <a:off x="1511300" y="1873250"/>
            <a:ext cx="6275388" cy="3698875"/>
          </a:xfrm>
          <a:prstGeom prst="rect">
            <a:avLst/>
          </a:prstGeom>
          <a:noFill/>
          <a:ln w="9525">
            <a:noFill/>
            <a:miter lim="800000"/>
            <a:headEnd/>
            <a:tailEnd/>
          </a:ln>
        </p:spPr>
      </p:pic>
      <p:sp>
        <p:nvSpPr>
          <p:cNvPr id="143363" name="10 CuadroTexto"/>
          <p:cNvSpPr txBox="1">
            <a:spLocks noChangeArrowheads="1"/>
          </p:cNvSpPr>
          <p:nvPr/>
        </p:nvSpPr>
        <p:spPr bwMode="auto">
          <a:xfrm>
            <a:off x="2270125" y="1809750"/>
            <a:ext cx="438150" cy="366713"/>
          </a:xfrm>
          <a:prstGeom prst="rect">
            <a:avLst/>
          </a:prstGeom>
          <a:noFill/>
          <a:ln w="9525">
            <a:noFill/>
            <a:miter lim="800000"/>
            <a:headEnd/>
            <a:tailEnd/>
          </a:ln>
        </p:spPr>
        <p:txBody>
          <a:bodyPr wrap="none">
            <a:spAutoFit/>
          </a:bodyPr>
          <a:lstStyle/>
          <a:p>
            <a:r>
              <a:rPr lang="es-ES" b="1">
                <a:ea typeface="ＭＳ Ｐゴシック" pitchFamily="-108" charset="-128"/>
                <a:cs typeface="Arial" charset="0"/>
              </a:rPr>
              <a:t>39</a:t>
            </a:r>
            <a:endParaRPr lang="es-CO" b="1">
              <a:ea typeface="ＭＳ Ｐゴシック" pitchFamily="-108" charset="-128"/>
              <a:cs typeface="Arial" charset="0"/>
            </a:endParaRPr>
          </a:p>
        </p:txBody>
      </p:sp>
      <p:sp>
        <p:nvSpPr>
          <p:cNvPr id="143364" name="14 CuadroTexto"/>
          <p:cNvSpPr txBox="1">
            <a:spLocks noChangeArrowheads="1"/>
          </p:cNvSpPr>
          <p:nvPr/>
        </p:nvSpPr>
        <p:spPr bwMode="auto">
          <a:xfrm>
            <a:off x="5389563" y="1824038"/>
            <a:ext cx="439737" cy="368300"/>
          </a:xfrm>
          <a:prstGeom prst="rect">
            <a:avLst/>
          </a:prstGeom>
          <a:noFill/>
          <a:ln w="9525">
            <a:noFill/>
            <a:miter lim="800000"/>
            <a:headEnd/>
            <a:tailEnd/>
          </a:ln>
        </p:spPr>
        <p:txBody>
          <a:bodyPr wrap="none">
            <a:spAutoFit/>
          </a:bodyPr>
          <a:lstStyle/>
          <a:p>
            <a:r>
              <a:rPr lang="es-ES" b="1">
                <a:ea typeface="ＭＳ Ｐゴシック" pitchFamily="-108" charset="-128"/>
                <a:cs typeface="Arial" charset="0"/>
              </a:rPr>
              <a:t>55</a:t>
            </a:r>
            <a:endParaRPr lang="es-CO" b="1">
              <a:ea typeface="ＭＳ Ｐゴシック" pitchFamily="-108" charset="-128"/>
              <a:cs typeface="Arial" charset="0"/>
            </a:endParaRPr>
          </a:p>
        </p:txBody>
      </p:sp>
      <p:sp>
        <p:nvSpPr>
          <p:cNvPr id="143365" name="15 CuadroTexto"/>
          <p:cNvSpPr txBox="1">
            <a:spLocks noChangeArrowheads="1"/>
          </p:cNvSpPr>
          <p:nvPr/>
        </p:nvSpPr>
        <p:spPr bwMode="auto">
          <a:xfrm>
            <a:off x="4600575" y="1833563"/>
            <a:ext cx="439738" cy="368300"/>
          </a:xfrm>
          <a:prstGeom prst="rect">
            <a:avLst/>
          </a:prstGeom>
          <a:noFill/>
          <a:ln w="9525">
            <a:noFill/>
            <a:miter lim="800000"/>
            <a:headEnd/>
            <a:tailEnd/>
          </a:ln>
        </p:spPr>
        <p:txBody>
          <a:bodyPr wrap="none">
            <a:spAutoFit/>
          </a:bodyPr>
          <a:lstStyle/>
          <a:p>
            <a:r>
              <a:rPr lang="es-ES" b="1">
                <a:ea typeface="ＭＳ Ｐゴシック" pitchFamily="-108" charset="-128"/>
                <a:cs typeface="Arial" charset="0"/>
              </a:rPr>
              <a:t>55</a:t>
            </a:r>
            <a:endParaRPr lang="es-CO" b="1">
              <a:ea typeface="ＭＳ Ｐゴシック" pitchFamily="-108" charset="-128"/>
              <a:cs typeface="Arial" charset="0"/>
            </a:endParaRPr>
          </a:p>
        </p:txBody>
      </p:sp>
      <p:sp>
        <p:nvSpPr>
          <p:cNvPr id="143366" name="16 CuadroTexto"/>
          <p:cNvSpPr txBox="1">
            <a:spLocks noChangeArrowheads="1"/>
          </p:cNvSpPr>
          <p:nvPr/>
        </p:nvSpPr>
        <p:spPr bwMode="auto">
          <a:xfrm>
            <a:off x="3829050" y="1824038"/>
            <a:ext cx="438150" cy="366712"/>
          </a:xfrm>
          <a:prstGeom prst="rect">
            <a:avLst/>
          </a:prstGeom>
          <a:noFill/>
          <a:ln w="9525">
            <a:noFill/>
            <a:miter lim="800000"/>
            <a:headEnd/>
            <a:tailEnd/>
          </a:ln>
        </p:spPr>
        <p:txBody>
          <a:bodyPr wrap="none">
            <a:spAutoFit/>
          </a:bodyPr>
          <a:lstStyle/>
          <a:p>
            <a:r>
              <a:rPr lang="es-ES" b="1">
                <a:ea typeface="ＭＳ Ｐゴシック" pitchFamily="-108" charset="-128"/>
                <a:cs typeface="Arial" charset="0"/>
              </a:rPr>
              <a:t>54</a:t>
            </a:r>
            <a:endParaRPr lang="es-CO" b="1">
              <a:ea typeface="ＭＳ Ｐゴシック" pitchFamily="-108" charset="-128"/>
              <a:cs typeface="Arial" charset="0"/>
            </a:endParaRPr>
          </a:p>
        </p:txBody>
      </p:sp>
      <p:sp>
        <p:nvSpPr>
          <p:cNvPr id="143367" name="17 CuadroTexto"/>
          <p:cNvSpPr txBox="1">
            <a:spLocks noChangeArrowheads="1"/>
          </p:cNvSpPr>
          <p:nvPr/>
        </p:nvSpPr>
        <p:spPr bwMode="auto">
          <a:xfrm>
            <a:off x="3041650" y="1830388"/>
            <a:ext cx="438150" cy="366712"/>
          </a:xfrm>
          <a:prstGeom prst="rect">
            <a:avLst/>
          </a:prstGeom>
          <a:noFill/>
          <a:ln w="9525">
            <a:noFill/>
            <a:miter lim="800000"/>
            <a:headEnd/>
            <a:tailEnd/>
          </a:ln>
        </p:spPr>
        <p:txBody>
          <a:bodyPr wrap="none">
            <a:spAutoFit/>
          </a:bodyPr>
          <a:lstStyle/>
          <a:p>
            <a:r>
              <a:rPr lang="es-ES" b="1">
                <a:ea typeface="ＭＳ Ｐゴシック" pitchFamily="-108" charset="-128"/>
                <a:cs typeface="Arial" charset="0"/>
              </a:rPr>
              <a:t>50</a:t>
            </a:r>
            <a:endParaRPr lang="es-CO" b="1">
              <a:ea typeface="ＭＳ Ｐゴシック" pitchFamily="-108" charset="-128"/>
              <a:cs typeface="Arial" charset="0"/>
            </a:endParaRPr>
          </a:p>
        </p:txBody>
      </p:sp>
      <p:sp>
        <p:nvSpPr>
          <p:cNvPr id="20" name="1 Título"/>
          <p:cNvSpPr txBox="1">
            <a:spLocks/>
          </p:cNvSpPr>
          <p:nvPr/>
        </p:nvSpPr>
        <p:spPr>
          <a:xfrm>
            <a:off x="685800" y="609600"/>
            <a:ext cx="7772400" cy="1143000"/>
          </a:xfrm>
          <a:prstGeom prst="rect">
            <a:avLst/>
          </a:prstGeom>
        </p:spPr>
        <p:txBody>
          <a:bodyPr/>
          <a:lstStyle/>
          <a:p>
            <a:pPr algn="ctr">
              <a:defRPr/>
            </a:pPr>
            <a:endParaRPr lang="es-ES" b="1" kern="0" dirty="0">
              <a:solidFill>
                <a:schemeClr val="tx2"/>
              </a:solidFill>
              <a:effectLst>
                <a:outerShdw blurRad="38100" dist="38100" dir="2700000" algn="tl">
                  <a:srgbClr val="000000">
                    <a:alpha val="43137"/>
                  </a:srgbClr>
                </a:outerShdw>
              </a:effectLst>
              <a:latin typeface="Arial" pitchFamily="34" charset="0"/>
              <a:ea typeface="+mj-ea"/>
              <a:cs typeface="Arial" pitchFamily="34" charset="0"/>
            </a:endParaRPr>
          </a:p>
          <a:p>
            <a:pPr algn="ctr">
              <a:defRPr/>
            </a:pPr>
            <a:r>
              <a:rPr lang="es-ES" sz="2800" b="1" dirty="0">
                <a:solidFill>
                  <a:schemeClr val="hlink"/>
                </a:solidFill>
                <a:ea typeface="ＭＳ Ｐゴシック" pitchFamily="-108" charset="-128"/>
                <a:cs typeface="Arial" charset="0"/>
              </a:rPr>
              <a:t>Programas </a:t>
            </a:r>
            <a:r>
              <a:rPr lang="es-ES" sz="2800" b="1" dirty="0" smtClean="0">
                <a:solidFill>
                  <a:schemeClr val="hlink"/>
                </a:solidFill>
                <a:ea typeface="ＭＳ Ｐゴシック" pitchFamily="-108" charset="-128"/>
                <a:cs typeface="Arial" charset="0"/>
              </a:rPr>
              <a:t>Evaluados entre 2004 y 2008</a:t>
            </a:r>
            <a:endParaRPr lang="es-CO" sz="2800" b="1" dirty="0">
              <a:solidFill>
                <a:schemeClr val="hlink"/>
              </a:solidFill>
              <a:ea typeface="ＭＳ Ｐゴシック" pitchFamily="-108" charset="-128"/>
              <a:cs typeface="Arial" charset="0"/>
            </a:endParaRPr>
          </a:p>
        </p:txBody>
      </p:sp>
      <p:sp>
        <p:nvSpPr>
          <p:cNvPr id="143369" name="11 CuadroTexto"/>
          <p:cNvSpPr txBox="1">
            <a:spLocks noChangeArrowheads="1"/>
          </p:cNvSpPr>
          <p:nvPr/>
        </p:nvSpPr>
        <p:spPr bwMode="auto">
          <a:xfrm>
            <a:off x="2093913" y="5715000"/>
            <a:ext cx="5286375" cy="641350"/>
          </a:xfrm>
          <a:prstGeom prst="rect">
            <a:avLst/>
          </a:prstGeom>
          <a:noFill/>
          <a:ln w="9525">
            <a:noFill/>
            <a:miter lim="800000"/>
            <a:headEnd/>
            <a:tailEnd/>
          </a:ln>
        </p:spPr>
        <p:txBody>
          <a:bodyPr>
            <a:spAutoFit/>
          </a:bodyPr>
          <a:lstStyle/>
          <a:p>
            <a:pPr algn="ctr"/>
            <a:r>
              <a:rPr lang="es-ES" dirty="0">
                <a:ea typeface="ＭＳ Ｐゴシック" pitchFamily="-108" charset="-128"/>
                <a:cs typeface="Arial" charset="0"/>
              </a:rPr>
              <a:t>Se </a:t>
            </a:r>
            <a:r>
              <a:rPr lang="es-ES" dirty="0" smtClean="0">
                <a:ea typeface="ＭＳ Ｐゴシック" pitchFamily="-108" charset="-128"/>
                <a:cs typeface="Arial" charset="0"/>
              </a:rPr>
              <a:t>evaluaban </a:t>
            </a:r>
            <a:r>
              <a:rPr lang="es-ES" dirty="0">
                <a:ea typeface="ＭＳ Ｐゴシック" pitchFamily="-108" charset="-128"/>
                <a:cs typeface="Arial" charset="0"/>
              </a:rPr>
              <a:t>7 de 8 áreas del conocimiento  y 39 de los 55 núcleos básicos.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2 Título"/>
          <p:cNvSpPr>
            <a:spLocks noGrp="1"/>
          </p:cNvSpPr>
          <p:nvPr>
            <p:ph type="title" idx="4294967295"/>
          </p:nvPr>
        </p:nvSpPr>
        <p:spPr>
          <a:xfrm>
            <a:off x="457200" y="500050"/>
            <a:ext cx="8229600" cy="1143000"/>
          </a:xfrm>
        </p:spPr>
        <p:txBody>
          <a:bodyPr/>
          <a:lstStyle/>
          <a:p>
            <a:pPr>
              <a:defRPr/>
            </a:pPr>
            <a:r>
              <a:rPr lang="es-ES" sz="3200" b="1" kern="1200" dirty="0" smtClean="0">
                <a:solidFill>
                  <a:schemeClr val="hlink"/>
                </a:solidFill>
                <a:latin typeface="Arial" charset="0"/>
                <a:ea typeface="ＭＳ Ｐゴシック" pitchFamily="-108" charset="-128"/>
                <a:cs typeface="Arial" charset="0"/>
                <a:sym typeface="Gill Sans" pitchFamily="-108" charset="0"/>
              </a:rPr>
              <a:t>Participación por ECAES</a:t>
            </a:r>
            <a:endParaRPr lang="es-CO" sz="3200" b="1" kern="1200" dirty="0" smtClean="0">
              <a:solidFill>
                <a:schemeClr val="hlink"/>
              </a:solidFill>
              <a:latin typeface="Arial" charset="0"/>
              <a:ea typeface="ＭＳ Ｐゴシック" pitchFamily="-108" charset="-128"/>
              <a:cs typeface="Arial" charset="0"/>
              <a:sym typeface="Gill Sans" pitchFamily="-108" charset="0"/>
            </a:endParaRPr>
          </a:p>
        </p:txBody>
      </p:sp>
      <p:pic>
        <p:nvPicPr>
          <p:cNvPr id="144387" name="Picture 2"/>
          <p:cNvPicPr>
            <a:picLocks noChangeAspect="1" noChangeArrowheads="1"/>
          </p:cNvPicPr>
          <p:nvPr/>
        </p:nvPicPr>
        <p:blipFill>
          <a:blip r:embed="rId2"/>
          <a:srcRect/>
          <a:stretch>
            <a:fillRect/>
          </a:stretch>
        </p:blipFill>
        <p:spPr bwMode="auto">
          <a:xfrm>
            <a:off x="455613" y="1974850"/>
            <a:ext cx="3884612" cy="4318000"/>
          </a:xfrm>
          <a:prstGeom prst="rect">
            <a:avLst/>
          </a:prstGeom>
          <a:noFill/>
          <a:ln w="9525">
            <a:noFill/>
            <a:miter lim="800000"/>
            <a:headEnd/>
            <a:tailEnd/>
          </a:ln>
        </p:spPr>
      </p:pic>
      <p:pic>
        <p:nvPicPr>
          <p:cNvPr id="144388" name="Picture 3"/>
          <p:cNvPicPr>
            <a:picLocks noChangeAspect="1" noChangeArrowheads="1"/>
          </p:cNvPicPr>
          <p:nvPr/>
        </p:nvPicPr>
        <p:blipFill>
          <a:blip r:embed="rId3"/>
          <a:srcRect/>
          <a:stretch>
            <a:fillRect/>
          </a:stretch>
        </p:blipFill>
        <p:spPr bwMode="auto">
          <a:xfrm>
            <a:off x="4783138" y="1973263"/>
            <a:ext cx="3857625" cy="2055812"/>
          </a:xfrm>
          <a:prstGeom prst="rect">
            <a:avLst/>
          </a:prstGeom>
          <a:noFill/>
          <a:ln w="9525">
            <a:noFill/>
            <a:miter lim="800000"/>
            <a:headEnd/>
            <a:tailEnd/>
          </a:ln>
        </p:spPr>
      </p:pic>
      <p:sp>
        <p:nvSpPr>
          <p:cNvPr id="144389" name="10 CuadroTexto"/>
          <p:cNvSpPr txBox="1">
            <a:spLocks noChangeArrowheads="1"/>
          </p:cNvSpPr>
          <p:nvPr/>
        </p:nvSpPr>
        <p:spPr bwMode="auto">
          <a:xfrm>
            <a:off x="5013325" y="4525963"/>
            <a:ext cx="3500438" cy="1552575"/>
          </a:xfrm>
          <a:prstGeom prst="rect">
            <a:avLst/>
          </a:prstGeom>
          <a:noFill/>
          <a:ln w="9525">
            <a:noFill/>
            <a:miter lim="800000"/>
            <a:headEnd/>
            <a:tailEnd/>
          </a:ln>
        </p:spPr>
        <p:txBody>
          <a:bodyPr>
            <a:spAutoFit/>
          </a:bodyPr>
          <a:lstStyle/>
          <a:p>
            <a:r>
              <a:rPr lang="es-ES" sz="2400">
                <a:ea typeface="ＭＳ Ｐゴシック" pitchFamily="-108" charset="-128"/>
                <a:cs typeface="Arial" charset="0"/>
              </a:rPr>
              <a:t>5 ECAES concentran el 44% de los evaluados mientras 15 representan tan sólo el 3%</a:t>
            </a:r>
            <a:endParaRPr lang="es-CO" sz="2400">
              <a:ea typeface="ＭＳ Ｐゴシック" pitchFamily="-108" charset="-128"/>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1"/>
          <p:cNvSpPr>
            <a:spLocks noChangeArrowheads="1"/>
          </p:cNvSpPr>
          <p:nvPr/>
        </p:nvSpPr>
        <p:spPr bwMode="auto">
          <a:xfrm>
            <a:off x="900113" y="1163638"/>
            <a:ext cx="7848600" cy="2862318"/>
          </a:xfrm>
          <a:prstGeom prst="rect">
            <a:avLst/>
          </a:prstGeom>
          <a:noFill/>
          <a:ln w="9525">
            <a:noFill/>
            <a:miter lim="800000"/>
            <a:headEnd/>
            <a:tailEnd/>
          </a:ln>
        </p:spPr>
        <p:txBody>
          <a:bodyPr lIns="91435" tIns="45718" rIns="91435" bIns="45718" anchor="ctr">
            <a:spAutoFit/>
          </a:bodyPr>
          <a:lstStyle/>
          <a:p>
            <a:pPr marL="342900" indent="-342900" defTabSz="457200"/>
            <a:r>
              <a:rPr lang="es-CO" sz="2000" b="1" dirty="0">
                <a:solidFill>
                  <a:schemeClr val="hlink"/>
                </a:solidFill>
                <a:ea typeface="ＭＳ Ｐゴシック" pitchFamily="-108" charset="-128"/>
                <a:cs typeface="Arial" charset="0"/>
              </a:rPr>
              <a:t>                     ¿Por qué modificar los ECAES?</a:t>
            </a:r>
          </a:p>
          <a:p>
            <a:pPr marL="342900" indent="-342900" defTabSz="457200">
              <a:buClr>
                <a:srgbClr val="002060"/>
              </a:buClr>
              <a:buSzPct val="110000"/>
            </a:pPr>
            <a:endParaRPr lang="es-CO" sz="2000" dirty="0">
              <a:ea typeface="ＭＳ Ｐゴシック" pitchFamily="-108" charset="-128"/>
              <a:cs typeface="Arial" charset="0"/>
            </a:endParaRPr>
          </a:p>
          <a:p>
            <a:pPr marL="342900" indent="-342900" defTabSz="457200">
              <a:buClr>
                <a:srgbClr val="C00000"/>
              </a:buClr>
              <a:buSzPct val="110000"/>
              <a:buFont typeface="Wingdings" charset="2"/>
              <a:buChar char="Ø"/>
            </a:pPr>
            <a:r>
              <a:rPr lang="es-CO" sz="2000" dirty="0">
                <a:ea typeface="ＭＳ Ｐゴシック" pitchFamily="-108" charset="-128"/>
                <a:cs typeface="Arial" charset="0"/>
              </a:rPr>
              <a:t>	</a:t>
            </a:r>
            <a:r>
              <a:rPr lang="es-CO" sz="2000" b="1" dirty="0" smtClean="0">
                <a:ea typeface="ＭＳ Ｐゴシック" pitchFamily="-108" charset="-128"/>
                <a:cs typeface="Arial" charset="0"/>
              </a:rPr>
              <a:t>Dar </a:t>
            </a:r>
            <a:r>
              <a:rPr lang="es-CO" sz="2000" b="1" dirty="0">
                <a:ea typeface="ＭＳ Ｐゴシック" pitchFamily="-108" charset="-128"/>
                <a:cs typeface="Arial" charset="0"/>
              </a:rPr>
              <a:t>información confiable de todo el sistema de </a:t>
            </a:r>
            <a:r>
              <a:rPr lang="es-CO" sz="2000" b="1" dirty="0" smtClean="0">
                <a:ea typeface="ＭＳ Ｐゴシック" pitchFamily="-108" charset="-128"/>
                <a:cs typeface="Arial" charset="0"/>
              </a:rPr>
              <a:t>ES</a:t>
            </a:r>
          </a:p>
          <a:p>
            <a:pPr marL="342900" indent="-342900" defTabSz="457200">
              <a:buClr>
                <a:srgbClr val="C00000"/>
              </a:buClr>
              <a:buSzPct val="110000"/>
              <a:buFont typeface="Wingdings" charset="2"/>
              <a:buChar char="Ø"/>
            </a:pPr>
            <a:endParaRPr lang="es-CO" sz="2000" b="1"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La Ley 1324 hizo obligatorio el presentarse al examen para el título. Con esta medida se logró corregir el sesgo enorme que producía la no presentación del examen por parte de estudiantes y programas enteros.</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9"/>
          <p:cNvSpPr>
            <a:spLocks/>
          </p:cNvSpPr>
          <p:nvPr/>
        </p:nvSpPr>
        <p:spPr bwMode="auto">
          <a:xfrm>
            <a:off x="723900" y="2466975"/>
            <a:ext cx="7797800" cy="2886075"/>
          </a:xfrm>
          <a:prstGeom prst="rect">
            <a:avLst/>
          </a:prstGeom>
          <a:noFill/>
          <a:ln w="9525">
            <a:noFill/>
            <a:miter lim="800000"/>
            <a:headEnd/>
            <a:tailEnd/>
          </a:ln>
        </p:spPr>
        <p:txBody>
          <a:bodyPr lIns="64291" tIns="32146" rIns="64291" bIns="32146"/>
          <a:lstStyle/>
          <a:p>
            <a:pPr marL="428625" indent="-428625" defTabSz="320675" eaLnBrk="0" hangingPunct="0">
              <a:lnSpc>
                <a:spcPct val="80000"/>
              </a:lnSpc>
              <a:spcBef>
                <a:spcPct val="20000"/>
              </a:spcBef>
              <a:buFont typeface="Arial" charset="0"/>
              <a:buAutoNum type="arabicPeriod"/>
            </a:pPr>
            <a:endParaRPr lang="es-CO" sz="600">
              <a:solidFill>
                <a:schemeClr val="tx2"/>
              </a:solidFill>
              <a:latin typeface="Calibri" pitchFamily="34" charset="0"/>
              <a:ea typeface="ＭＳ Ｐゴシック" pitchFamily="-108" charset="-128"/>
              <a:sym typeface="Gill Sans" pitchFamily="-108" charset="0"/>
            </a:endParaRPr>
          </a:p>
          <a:p>
            <a:pPr marL="428625" indent="-428625" defTabSz="320675" eaLnBrk="0" hangingPunct="0">
              <a:lnSpc>
                <a:spcPct val="10000"/>
              </a:lnSpc>
              <a:spcBef>
                <a:spcPct val="20000"/>
              </a:spcBef>
              <a:buFont typeface="Wingdings" charset="2"/>
              <a:buNone/>
            </a:pPr>
            <a:endParaRPr lang="es-CO" sz="2200">
              <a:solidFill>
                <a:schemeClr val="tx2"/>
              </a:solidFill>
              <a:latin typeface="Calibri" pitchFamily="34" charset="0"/>
              <a:ea typeface="ＭＳ Ｐゴシック" pitchFamily="-108" charset="-128"/>
              <a:sym typeface="Gill Sans" pitchFamily="-108" charset="0"/>
            </a:endParaRPr>
          </a:p>
          <a:p>
            <a:pPr marL="428625" indent="-428625" defTabSz="320675" eaLnBrk="0" hangingPunct="0">
              <a:lnSpc>
                <a:spcPct val="80000"/>
              </a:lnSpc>
              <a:spcBef>
                <a:spcPct val="20000"/>
              </a:spcBef>
              <a:buFont typeface="Wingdings" charset="2"/>
              <a:buChar char="ü"/>
            </a:pPr>
            <a:r>
              <a:rPr lang="es-CO" sz="2200">
                <a:solidFill>
                  <a:schemeClr val="tx2"/>
                </a:solidFill>
                <a:latin typeface="Calibri" pitchFamily="34" charset="0"/>
                <a:ea typeface="ＭＳ Ｐゴシック" pitchFamily="-108" charset="-128"/>
                <a:sym typeface="Gill Sans" pitchFamily="-108" charset="0"/>
              </a:rPr>
              <a:t>En los 55 ECAES que se vienen aplicando desde 2007 se evaluaron 2.587 programas (27% más que en 2008)</a:t>
            </a:r>
          </a:p>
          <a:p>
            <a:pPr marL="428625" indent="-428625" defTabSz="320675" eaLnBrk="0" hangingPunct="0">
              <a:lnSpc>
                <a:spcPct val="80000"/>
              </a:lnSpc>
              <a:spcBef>
                <a:spcPct val="20000"/>
              </a:spcBef>
              <a:buFont typeface="Wingdings" charset="2"/>
              <a:buChar char="ü"/>
            </a:pPr>
            <a:endParaRPr lang="es-CO" sz="2200">
              <a:solidFill>
                <a:schemeClr val="tx2"/>
              </a:solidFill>
              <a:latin typeface="Calibri" pitchFamily="34" charset="0"/>
              <a:ea typeface="ＭＳ Ｐゴシック" pitchFamily="-108" charset="-128"/>
              <a:sym typeface="Gill Sans" pitchFamily="-108" charset="0"/>
            </a:endParaRPr>
          </a:p>
          <a:p>
            <a:pPr marL="428625" indent="-428625" defTabSz="320675" eaLnBrk="0" hangingPunct="0">
              <a:lnSpc>
                <a:spcPct val="80000"/>
              </a:lnSpc>
              <a:spcBef>
                <a:spcPct val="20000"/>
              </a:spcBef>
              <a:buFont typeface="Wingdings" charset="2"/>
              <a:buChar char="ü"/>
            </a:pPr>
            <a:r>
              <a:rPr lang="es-CO" sz="2200">
                <a:solidFill>
                  <a:schemeClr val="tx2"/>
                </a:solidFill>
                <a:latin typeface="Calibri" pitchFamily="34" charset="0"/>
                <a:ea typeface="ＭＳ Ｐゴシック" pitchFamily="-108" charset="-128"/>
                <a:sym typeface="Gill Sans" pitchFamily="-108" charset="0"/>
              </a:rPr>
              <a:t>160.124 estudiantes (93% más que en 2008)</a:t>
            </a:r>
          </a:p>
          <a:p>
            <a:pPr marL="428625" indent="-428625" defTabSz="320675" eaLnBrk="0" hangingPunct="0">
              <a:lnSpc>
                <a:spcPct val="80000"/>
              </a:lnSpc>
              <a:spcBef>
                <a:spcPct val="20000"/>
              </a:spcBef>
              <a:buFont typeface="Wingdings" charset="2"/>
              <a:buChar char="ü"/>
            </a:pPr>
            <a:endParaRPr lang="es-CO" sz="2200">
              <a:solidFill>
                <a:schemeClr val="tx2"/>
              </a:solidFill>
              <a:latin typeface="Calibri" pitchFamily="34" charset="0"/>
              <a:ea typeface="ＭＳ Ｐゴシック" pitchFamily="-108" charset="-128"/>
              <a:sym typeface="Gill Sans" pitchFamily="-108" charset="0"/>
            </a:endParaRPr>
          </a:p>
          <a:p>
            <a:pPr marL="428625" indent="-428625" defTabSz="320675" eaLnBrk="0" hangingPunct="0">
              <a:lnSpc>
                <a:spcPct val="80000"/>
              </a:lnSpc>
              <a:spcBef>
                <a:spcPct val="20000"/>
              </a:spcBef>
              <a:buFont typeface="Wingdings" charset="2"/>
              <a:buChar char="ü"/>
            </a:pPr>
            <a:r>
              <a:rPr lang="es-CO" sz="2200">
                <a:solidFill>
                  <a:schemeClr val="tx2"/>
                </a:solidFill>
                <a:latin typeface="Calibri" pitchFamily="34" charset="0"/>
                <a:ea typeface="ＭＳ Ｐゴシック" pitchFamily="-108" charset="-128"/>
                <a:sym typeface="Gill Sans" pitchFamily="-108" charset="0"/>
              </a:rPr>
              <a:t>En programas comunes (2008 y 2009), 120.802 estudiantes (64%) más que en 2008</a:t>
            </a:r>
          </a:p>
          <a:p>
            <a:pPr marL="428625" indent="-428625" defTabSz="320675" eaLnBrk="0" hangingPunct="0">
              <a:lnSpc>
                <a:spcPct val="80000"/>
              </a:lnSpc>
              <a:spcBef>
                <a:spcPct val="20000"/>
              </a:spcBef>
              <a:buFont typeface="Wingdings" charset="2"/>
              <a:buChar char="ü"/>
            </a:pPr>
            <a:endParaRPr lang="es-CO" sz="2200">
              <a:solidFill>
                <a:schemeClr val="tx2"/>
              </a:solidFill>
              <a:latin typeface="Calibri" pitchFamily="34" charset="0"/>
              <a:ea typeface="ＭＳ Ｐゴシック" pitchFamily="-108" charset="-128"/>
              <a:sym typeface="Gill Sans" pitchFamily="-108" charset="0"/>
            </a:endParaRPr>
          </a:p>
          <a:p>
            <a:pPr marL="428625" indent="-428625" defTabSz="320675" eaLnBrk="0" hangingPunct="0">
              <a:lnSpc>
                <a:spcPct val="80000"/>
              </a:lnSpc>
              <a:spcBef>
                <a:spcPct val="20000"/>
              </a:spcBef>
              <a:buFont typeface="Wingdings" charset="2"/>
              <a:buChar char="ü"/>
            </a:pPr>
            <a:r>
              <a:rPr lang="es-CO" sz="2200">
                <a:solidFill>
                  <a:schemeClr val="tx2"/>
                </a:solidFill>
                <a:latin typeface="Calibri" pitchFamily="34" charset="0"/>
                <a:ea typeface="ＭＳ Ｐゴシック" pitchFamily="-108" charset="-128"/>
                <a:sym typeface="Gill Sans" pitchFamily="-108" charset="0"/>
              </a:rPr>
              <a:t>Además se evaluaron por primera vez 1.084 programas con las pruebas de GSA (60.000 estudiantes)</a:t>
            </a:r>
            <a:endParaRPr lang="es-ES" sz="2200">
              <a:solidFill>
                <a:schemeClr val="tx2"/>
              </a:solidFill>
              <a:latin typeface="Calibri" pitchFamily="34" charset="0"/>
              <a:ea typeface="ＭＳ Ｐゴシック" pitchFamily="-108" charset="-128"/>
              <a:sym typeface="Gill Sans" pitchFamily="-108" charset="0"/>
            </a:endParaRPr>
          </a:p>
        </p:txBody>
      </p:sp>
      <p:sp>
        <p:nvSpPr>
          <p:cNvPr id="241667" name="Text Box 19"/>
          <p:cNvSpPr txBox="1">
            <a:spLocks/>
          </p:cNvSpPr>
          <p:nvPr/>
        </p:nvSpPr>
        <p:spPr bwMode="auto">
          <a:xfrm>
            <a:off x="1533525" y="1089025"/>
            <a:ext cx="6278563" cy="1009650"/>
          </a:xfrm>
          <a:prstGeom prst="rect">
            <a:avLst/>
          </a:prstGeom>
          <a:noFill/>
          <a:ln w="25400">
            <a:noFill/>
            <a:miter lim="800000"/>
            <a:headEnd/>
            <a:tailEnd/>
          </a:ln>
        </p:spPr>
        <p:txBody>
          <a:bodyPr lIns="64291" tIns="32146" rIns="64291" bIns="32146">
            <a:spAutoFit/>
          </a:bodyPr>
          <a:lstStyle/>
          <a:p>
            <a:pPr algn="ctr" defTabSz="642938">
              <a:spcBef>
                <a:spcPct val="50000"/>
              </a:spcBef>
            </a:pPr>
            <a:r>
              <a:rPr lang="es-ES" sz="2000" b="1" dirty="0">
                <a:solidFill>
                  <a:schemeClr val="hlink"/>
                </a:solidFill>
                <a:ea typeface="ＭＳ Ｐゴシック" pitchFamily="-108" charset="-128"/>
                <a:cs typeface="Arial" charset="0"/>
                <a:sym typeface="Gill Sans" pitchFamily="-108" charset="0"/>
              </a:rPr>
              <a:t>Impacto de la obligatoriedad del Examen en 2009</a:t>
            </a:r>
          </a:p>
          <a:p>
            <a:pPr algn="ctr" defTabSz="642938">
              <a:spcBef>
                <a:spcPct val="50000"/>
              </a:spcBef>
            </a:pPr>
            <a:endParaRPr lang="es-ES" sz="800" b="1" dirty="0">
              <a:solidFill>
                <a:schemeClr val="hlink"/>
              </a:solidFill>
              <a:ea typeface="ＭＳ Ｐゴシック" pitchFamily="-108" charset="-128"/>
              <a:cs typeface="Arial" charset="0"/>
              <a:sym typeface="Gill Sans" pitchFamily="-108" charset="0"/>
            </a:endParaRPr>
          </a:p>
          <a:p>
            <a:pPr algn="ctr" defTabSz="642938">
              <a:spcBef>
                <a:spcPct val="50000"/>
              </a:spcBef>
            </a:pPr>
            <a:r>
              <a:rPr lang="es-ES" sz="2000" dirty="0">
                <a:latin typeface="Gill Sans" pitchFamily="-108" charset="0"/>
                <a:ea typeface="ＭＳ Ｐゴシック" pitchFamily="-108" charset="-128"/>
                <a:cs typeface="Arial" charset="0"/>
                <a:sym typeface="Gill Sans" pitchFamily="-108" charset="0"/>
              </a:rPr>
              <a:t>POBLACIÓN TOTAL EVALUADA</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1"/>
          <p:cNvSpPr>
            <a:spLocks noChangeArrowheads="1"/>
          </p:cNvSpPr>
          <p:nvPr/>
        </p:nvSpPr>
        <p:spPr bwMode="auto">
          <a:xfrm>
            <a:off x="900113" y="1163638"/>
            <a:ext cx="7848600" cy="5324530"/>
          </a:xfrm>
          <a:prstGeom prst="rect">
            <a:avLst/>
          </a:prstGeom>
          <a:noFill/>
          <a:ln w="9525">
            <a:noFill/>
            <a:miter lim="800000"/>
            <a:headEnd/>
            <a:tailEnd/>
          </a:ln>
        </p:spPr>
        <p:txBody>
          <a:bodyPr lIns="91435" tIns="45718" rIns="91435" bIns="45718" anchor="ctr">
            <a:spAutoFit/>
          </a:bodyPr>
          <a:lstStyle/>
          <a:p>
            <a:pPr marL="342900" indent="-342900" defTabSz="457200"/>
            <a:r>
              <a:rPr lang="es-CO" sz="2000" b="1" dirty="0">
                <a:solidFill>
                  <a:schemeClr val="hlink"/>
                </a:solidFill>
                <a:ea typeface="ＭＳ Ｐゴシック" pitchFamily="-108" charset="-128"/>
                <a:cs typeface="Arial" charset="0"/>
              </a:rPr>
              <a:t>                     ¿Por qué modificar los ECAES?</a:t>
            </a:r>
          </a:p>
          <a:p>
            <a:pPr marL="342900" indent="-342900" defTabSz="457200">
              <a:buClr>
                <a:srgbClr val="002060"/>
              </a:buClr>
              <a:buSzPct val="110000"/>
            </a:pPr>
            <a:endParaRPr lang="es-CO" sz="2000" dirty="0">
              <a:ea typeface="ＭＳ Ｐゴシック" pitchFamily="-108" charset="-128"/>
              <a:cs typeface="Arial" charset="0"/>
            </a:endParaRPr>
          </a:p>
          <a:p>
            <a:pPr marL="342900" indent="-342900" defTabSz="457200">
              <a:buClr>
                <a:srgbClr val="C00000"/>
              </a:buClr>
              <a:buSzPct val="110000"/>
              <a:buFont typeface="Wingdings" charset="2"/>
              <a:buChar char="Ø"/>
            </a:pPr>
            <a:r>
              <a:rPr lang="es-CO" sz="2000" dirty="0">
                <a:ea typeface="ＭＳ Ｐゴシック" pitchFamily="-108" charset="-128"/>
                <a:cs typeface="Arial" charset="0"/>
              </a:rPr>
              <a:t>	</a:t>
            </a:r>
            <a:r>
              <a:rPr lang="es-CO" sz="2000" b="1" dirty="0" smtClean="0">
                <a:ea typeface="ＭＳ Ｐゴシック" pitchFamily="-108" charset="-128"/>
                <a:cs typeface="Arial" charset="0"/>
              </a:rPr>
              <a:t>Dar </a:t>
            </a:r>
            <a:r>
              <a:rPr lang="es-CO" sz="2000" b="1" dirty="0">
                <a:ea typeface="ＭＳ Ｐゴシック" pitchFamily="-108" charset="-128"/>
                <a:cs typeface="Arial" charset="0"/>
              </a:rPr>
              <a:t>información confiable de todo el sistema de </a:t>
            </a:r>
            <a:r>
              <a:rPr lang="es-CO" sz="2000" b="1" dirty="0" smtClean="0">
                <a:ea typeface="ＭＳ Ｐゴシック" pitchFamily="-108" charset="-128"/>
                <a:cs typeface="Arial" charset="0"/>
              </a:rPr>
              <a:t>ES</a:t>
            </a:r>
          </a:p>
          <a:p>
            <a:pPr marL="342900" indent="-342900" defTabSz="457200">
              <a:buClr>
                <a:srgbClr val="C00000"/>
              </a:buClr>
              <a:buSzPct val="110000"/>
              <a:buFont typeface="Wingdings" charset="2"/>
              <a:buChar char="Ø"/>
            </a:pPr>
            <a:endParaRPr lang="es-CO" sz="2000" b="1"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La Ley 1324 hizo obligatorio el presentarse al examen para el título. Con esta medida se logró corregir el sesgo enorme que producía la no presentación del examen por parte de estudiantes y programas enteros.</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u="sng" dirty="0" smtClean="0">
                <a:ea typeface="ＭＳ Ｐゴシック" pitchFamily="-108" charset="-128"/>
                <a:cs typeface="Arial" charset="0"/>
              </a:rPr>
              <a:t>Es necesario implementar un nuevo esquema de evaluación</a:t>
            </a:r>
            <a:r>
              <a:rPr lang="es-CO" sz="2000" dirty="0" smtClean="0">
                <a:ea typeface="ＭＳ Ｐゴシック" pitchFamily="-108" charset="-128"/>
                <a:cs typeface="Arial" charset="0"/>
              </a:rPr>
              <a:t>: El requerimiento obliga al ICFES a ofrecer exámenes para toda la población de ES. Para cubrir la población faltante no es técnicamente posible seguir adelante con el esquema de exámenes específicos por tipo de formación. De hecho, en la oferta desarrollada hasta 2007, ya se sobrepasan los límites técnicos que permiten garantizar la calidad de las mediciones.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1"/>
          <p:cNvSpPr>
            <a:spLocks noChangeArrowheads="1"/>
          </p:cNvSpPr>
          <p:nvPr/>
        </p:nvSpPr>
        <p:spPr bwMode="auto">
          <a:xfrm>
            <a:off x="900113" y="1163638"/>
            <a:ext cx="7848600" cy="4708977"/>
          </a:xfrm>
          <a:prstGeom prst="rect">
            <a:avLst/>
          </a:prstGeom>
          <a:noFill/>
          <a:ln w="9525">
            <a:noFill/>
            <a:miter lim="800000"/>
            <a:headEnd/>
            <a:tailEnd/>
          </a:ln>
        </p:spPr>
        <p:txBody>
          <a:bodyPr lIns="91435" tIns="45718" rIns="91435" bIns="45718" anchor="ctr">
            <a:spAutoFit/>
          </a:bodyPr>
          <a:lstStyle/>
          <a:p>
            <a:pPr marL="342900" indent="-342900" defTabSz="457200"/>
            <a:r>
              <a:rPr lang="es-CO" sz="2000" b="1" dirty="0">
                <a:solidFill>
                  <a:schemeClr val="hlink"/>
                </a:solidFill>
                <a:ea typeface="ＭＳ Ｐゴシック" pitchFamily="-108" charset="-128"/>
                <a:cs typeface="Arial" charset="0"/>
              </a:rPr>
              <a:t>                     ¿Por qué modificar los ECAES?</a:t>
            </a:r>
          </a:p>
          <a:p>
            <a:pPr marL="342900" indent="-342900" defTabSz="457200">
              <a:buClr>
                <a:srgbClr val="002060"/>
              </a:buClr>
              <a:buSzPct val="110000"/>
            </a:pPr>
            <a:endParaRPr lang="es-CO" sz="2000" dirty="0">
              <a:ea typeface="ＭＳ Ｐゴシック" pitchFamily="-108" charset="-128"/>
              <a:cs typeface="Arial" charset="0"/>
            </a:endParaRPr>
          </a:p>
          <a:p>
            <a:pPr marL="342900" indent="-342900" defTabSz="457200">
              <a:buClr>
                <a:srgbClr val="C00000"/>
              </a:buClr>
              <a:buSzPct val="110000"/>
              <a:buFont typeface="Wingdings" charset="2"/>
              <a:buChar char="Ø"/>
            </a:pPr>
            <a:r>
              <a:rPr lang="es-CO" sz="2000" dirty="0">
                <a:ea typeface="ＭＳ Ｐゴシック" pitchFamily="-108" charset="-128"/>
                <a:cs typeface="Arial" charset="0"/>
              </a:rPr>
              <a:t>	</a:t>
            </a:r>
            <a:r>
              <a:rPr lang="es-CO" sz="2000" b="1" dirty="0" smtClean="0">
                <a:ea typeface="ＭＳ Ｐゴシック" pitchFamily="-108" charset="-128"/>
                <a:cs typeface="Arial" charset="0"/>
              </a:rPr>
              <a:t> Informar más allá del nivel programa</a:t>
            </a:r>
          </a:p>
          <a:p>
            <a:pPr marL="342900" indent="-342900" defTabSz="457200">
              <a:buClr>
                <a:srgbClr val="C00000"/>
              </a:buClr>
              <a:buSzPct val="110000"/>
              <a:buFont typeface="Wingdings" charset="2"/>
              <a:buChar char="Ø"/>
            </a:pPr>
            <a:endParaRPr lang="es-CO" sz="2000" b="1"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El esquema de exámenes específicos no permite hacer comparaciones entre los niveles de desarrollo y la evolución de los resultados de programas pertenecientes a distintos tipos de formación.</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Las restricciones que impone el uso de exámenes estandarizados sólo se compensan si la cobertura de los mismos garantiza una riqueza importante en términos de las comparaciones que permiten hacer.</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1"/>
          <p:cNvSpPr>
            <a:spLocks noChangeArrowheads="1"/>
          </p:cNvSpPr>
          <p:nvPr/>
        </p:nvSpPr>
        <p:spPr bwMode="auto">
          <a:xfrm>
            <a:off x="900113" y="1163638"/>
            <a:ext cx="7848600" cy="5940084"/>
          </a:xfrm>
          <a:prstGeom prst="rect">
            <a:avLst/>
          </a:prstGeom>
          <a:noFill/>
          <a:ln w="9525">
            <a:noFill/>
            <a:miter lim="800000"/>
            <a:headEnd/>
            <a:tailEnd/>
          </a:ln>
        </p:spPr>
        <p:txBody>
          <a:bodyPr lIns="91435" tIns="45718" rIns="91435" bIns="45718" anchor="ctr">
            <a:spAutoFit/>
          </a:bodyPr>
          <a:lstStyle/>
          <a:p>
            <a:pPr marL="342900" indent="-342900" defTabSz="457200"/>
            <a:r>
              <a:rPr lang="es-CO" sz="2000" b="1" dirty="0">
                <a:solidFill>
                  <a:schemeClr val="hlink"/>
                </a:solidFill>
                <a:ea typeface="ＭＳ Ｐゴシック" pitchFamily="-108" charset="-128"/>
                <a:cs typeface="Arial" charset="0"/>
              </a:rPr>
              <a:t>                     ¿Por qué modificar los ECAES?</a:t>
            </a:r>
          </a:p>
          <a:p>
            <a:pPr marL="342900" indent="-342900" defTabSz="457200">
              <a:buClr>
                <a:srgbClr val="002060"/>
              </a:buClr>
              <a:buSzPct val="110000"/>
            </a:pPr>
            <a:endParaRPr lang="es-CO" sz="2000" dirty="0">
              <a:ea typeface="ＭＳ Ｐゴシック" pitchFamily="-108" charset="-128"/>
              <a:cs typeface="Arial" charset="0"/>
            </a:endParaRPr>
          </a:p>
          <a:p>
            <a:pPr marL="342900" indent="-342900" defTabSz="457200">
              <a:buClr>
                <a:srgbClr val="C00000"/>
              </a:buClr>
              <a:buSzPct val="110000"/>
              <a:buFont typeface="Wingdings" charset="2"/>
              <a:buChar char="Ø"/>
            </a:pPr>
            <a:r>
              <a:rPr lang="es-CO" sz="2000" dirty="0">
                <a:ea typeface="ＭＳ Ｐゴシック" pitchFamily="-108" charset="-128"/>
                <a:cs typeface="Arial" charset="0"/>
              </a:rPr>
              <a:t>	</a:t>
            </a:r>
            <a:r>
              <a:rPr lang="es-CO" sz="2000" b="1" dirty="0" smtClean="0">
                <a:ea typeface="ＭＳ Ｐゴシック" pitchFamily="-108" charset="-128"/>
                <a:cs typeface="Arial" charset="0"/>
              </a:rPr>
              <a:t> Informar más allá del nivel programa</a:t>
            </a:r>
          </a:p>
          <a:p>
            <a:pPr marL="342900" indent="-342900" defTabSz="457200">
              <a:buClr>
                <a:srgbClr val="C00000"/>
              </a:buClr>
              <a:buSzPct val="110000"/>
              <a:buFont typeface="Wingdings" charset="2"/>
              <a:buChar char="Ø"/>
            </a:pPr>
            <a:endParaRPr lang="es-CO" sz="2000" b="1"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Los exámenes estandarizados no pueden pretender ser </a:t>
            </a:r>
            <a:r>
              <a:rPr lang="es-CO" sz="2000" u="sng" dirty="0" smtClean="0">
                <a:ea typeface="ＭＳ Ｐゴシック" pitchFamily="-108" charset="-128"/>
                <a:cs typeface="Arial" charset="0"/>
              </a:rPr>
              <a:t>la medida</a:t>
            </a:r>
            <a:r>
              <a:rPr lang="es-CO" sz="2000" dirty="0" smtClean="0">
                <a:ea typeface="ＭＳ Ｐゴシック" pitchFamily="-108" charset="-128"/>
                <a:cs typeface="Arial" charset="0"/>
              </a:rPr>
              <a:t> de la calidad de la formación impartida. Los exámenes estandarizados permiten obtener indicadores de calidad y el valor de estos depende tanto de la validez de lo evaluado, de la confiabilidad de los resultados como de la información que aportan.</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Para informar la toma de decisiones en los niveles del sistema educativo que se encuentran por encima del nivel de responsabilidad de los programas (facultades, rectorías, MEN), es necesario establecer un esquema en el que se evalúen los elementos comunes para los distintos tipos de formación.</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1"/>
          <p:cNvSpPr>
            <a:spLocks noChangeArrowheads="1"/>
          </p:cNvSpPr>
          <p:nvPr/>
        </p:nvSpPr>
        <p:spPr bwMode="auto">
          <a:xfrm>
            <a:off x="900113" y="857232"/>
            <a:ext cx="7848600" cy="5632307"/>
          </a:xfrm>
          <a:prstGeom prst="rect">
            <a:avLst/>
          </a:prstGeom>
          <a:noFill/>
          <a:ln w="9525">
            <a:noFill/>
            <a:miter lim="800000"/>
            <a:headEnd/>
            <a:tailEnd/>
          </a:ln>
        </p:spPr>
        <p:txBody>
          <a:bodyPr lIns="91435" tIns="45718" rIns="91435" bIns="45718" anchor="ctr">
            <a:spAutoFit/>
          </a:bodyPr>
          <a:lstStyle/>
          <a:p>
            <a:pPr marL="342900" indent="-342900" defTabSz="457200"/>
            <a:r>
              <a:rPr lang="es-CO" sz="2000" b="1" dirty="0">
                <a:solidFill>
                  <a:schemeClr val="hlink"/>
                </a:solidFill>
                <a:ea typeface="ＭＳ Ｐゴシック" pitchFamily="-108" charset="-128"/>
                <a:cs typeface="Arial" charset="0"/>
              </a:rPr>
              <a:t>                     ¿Por qué modificar los ECAES?</a:t>
            </a:r>
          </a:p>
          <a:p>
            <a:pPr marL="342900" indent="-342900" defTabSz="457200">
              <a:buClr>
                <a:srgbClr val="002060"/>
              </a:buClr>
              <a:buSzPct val="110000"/>
            </a:pPr>
            <a:endParaRPr lang="es-CO" sz="2000" dirty="0">
              <a:ea typeface="ＭＳ Ｐゴシック" pitchFamily="-108" charset="-128"/>
              <a:cs typeface="Arial" charset="0"/>
            </a:endParaRPr>
          </a:p>
          <a:p>
            <a:pPr marL="342900" indent="-342900" defTabSz="457200">
              <a:buClr>
                <a:srgbClr val="C00000"/>
              </a:buClr>
              <a:buSzPct val="110000"/>
              <a:buFont typeface="Wingdings" charset="2"/>
              <a:buChar char="Ø"/>
            </a:pPr>
            <a:r>
              <a:rPr lang="es-CO" sz="2000" dirty="0">
                <a:ea typeface="ＭＳ Ｐゴシック" pitchFamily="-108" charset="-128"/>
                <a:cs typeface="Arial" charset="0"/>
              </a:rPr>
              <a:t>	</a:t>
            </a:r>
            <a:r>
              <a:rPr lang="es-CO" sz="2000" b="1" dirty="0" smtClean="0">
                <a:ea typeface="ＭＳ Ｐゴシック" pitchFamily="-108" charset="-128"/>
                <a:cs typeface="Arial" charset="0"/>
              </a:rPr>
              <a:t> Medir valor agregado, competencias genéricas</a:t>
            </a:r>
          </a:p>
          <a:p>
            <a:pPr marL="342900" indent="-342900" defTabSz="457200">
              <a:buClr>
                <a:srgbClr val="C00000"/>
              </a:buClr>
              <a:buSzPct val="110000"/>
              <a:buFont typeface="Wingdings" charset="2"/>
              <a:buChar char="Ø"/>
            </a:pPr>
            <a:endParaRPr lang="es-CO" sz="2000" b="1"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Para poder identificar experiencias exitosas de formación en ES no basta con medir resultados de salida de los estudiantes. Es necesario tener una medida de variación entre la entrada y la salida, una medida de valor agregado.</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El valor agregado no se puede medir en términos de competencias específicas por cuanto dichas competencias no pueden ser realmente medidas a la entrada. El valor agregado de la ES se debe medir en términos de competencias genéricas.</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La Ley 1324 y el Decreto 3963 estipulan que los nuevos exámenes deben medir competencias genéricas y valor agregado. Esto requiere articular SABER PRO y SABER 11.</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utoShape 14"/>
          <p:cNvSpPr>
            <a:spLocks/>
          </p:cNvSpPr>
          <p:nvPr/>
        </p:nvSpPr>
        <p:spPr bwMode="auto">
          <a:xfrm>
            <a:off x="1785918" y="4786322"/>
            <a:ext cx="6429420" cy="2071678"/>
          </a:xfrm>
          <a:prstGeom prst="rightArrow">
            <a:avLst>
              <a:gd name="adj1" fmla="val 50000"/>
              <a:gd name="adj2" fmla="val 110888"/>
            </a:avLst>
          </a:prstGeom>
          <a:solidFill>
            <a:srgbClr val="CC99FF"/>
          </a:solidFill>
          <a:ln w="25400">
            <a:noFill/>
            <a:miter lim="800000"/>
            <a:headEnd/>
            <a:tailEnd/>
          </a:ln>
          <a:effectLst>
            <a:prstShdw prst="shdw18" dist="17961" dir="13500000">
              <a:srgbClr val="CC99FF">
                <a:gamma/>
                <a:shade val="60000"/>
                <a:invGamma/>
              </a:srgbClr>
            </a:prstShdw>
          </a:effectLst>
        </p:spPr>
        <p:txBody>
          <a:bodyPr wrap="none" lIns="64291" tIns="32146" rIns="64291" bIns="32146" anchor="ctr"/>
          <a:lstStyle/>
          <a:p>
            <a:pPr algn="ctr" defTabSz="642938"/>
            <a:r>
              <a:rPr lang="es-CO" sz="2000" dirty="0" err="1">
                <a:solidFill>
                  <a:srgbClr val="000000"/>
                </a:solidFill>
                <a:latin typeface="Gill Sans" pitchFamily="-108" charset="0"/>
                <a:sym typeface="Gill Sans" pitchFamily="-108" charset="0"/>
              </a:rPr>
              <a:t>Recontextualizar</a:t>
            </a:r>
            <a:r>
              <a:rPr lang="es-CO" sz="2000" dirty="0">
                <a:solidFill>
                  <a:srgbClr val="000000"/>
                </a:solidFill>
                <a:latin typeface="Gill Sans" pitchFamily="-108" charset="0"/>
                <a:sym typeface="Gill Sans" pitchFamily="-108" charset="0"/>
              </a:rPr>
              <a:t> lo aprendido</a:t>
            </a:r>
            <a:endParaRPr lang="es-ES" sz="2000" dirty="0">
              <a:solidFill>
                <a:srgbClr val="000000"/>
              </a:solidFill>
              <a:latin typeface="Gill Sans" pitchFamily="-108" charset="0"/>
              <a:sym typeface="Gill Sans" pitchFamily="-108" charset="0"/>
            </a:endParaRPr>
          </a:p>
        </p:txBody>
      </p:sp>
      <p:sp>
        <p:nvSpPr>
          <p:cNvPr id="16" name="AutoShape 13"/>
          <p:cNvSpPr>
            <a:spLocks/>
          </p:cNvSpPr>
          <p:nvPr/>
        </p:nvSpPr>
        <p:spPr bwMode="auto">
          <a:xfrm>
            <a:off x="0" y="1285860"/>
            <a:ext cx="2071670" cy="4286280"/>
          </a:xfrm>
          <a:prstGeom prst="upArrow">
            <a:avLst>
              <a:gd name="adj1" fmla="val 50000"/>
              <a:gd name="adj2" fmla="val 53555"/>
            </a:avLst>
          </a:prstGeom>
          <a:solidFill>
            <a:srgbClr val="CC99FF"/>
          </a:solidFill>
          <a:ln w="25400">
            <a:noFill/>
            <a:miter lim="800000"/>
            <a:headEnd/>
            <a:tailEnd/>
          </a:ln>
          <a:effectLst>
            <a:prstShdw prst="shdw18" dist="17961" dir="13500000">
              <a:srgbClr val="CC99FF">
                <a:gamma/>
                <a:shade val="60000"/>
                <a:invGamma/>
              </a:srgbClr>
            </a:prstShdw>
          </a:effectLst>
        </p:spPr>
        <p:txBody>
          <a:bodyPr vert="eaVert" wrap="none" lIns="64291" tIns="32146" rIns="64291" bIns="32146" anchor="ctr"/>
          <a:lstStyle/>
          <a:p>
            <a:pPr algn="ctr" defTabSz="642938"/>
            <a:r>
              <a:rPr lang="es-CO" sz="2200" dirty="0">
                <a:solidFill>
                  <a:srgbClr val="000000"/>
                </a:solidFill>
                <a:latin typeface="Gill Sans" pitchFamily="-108" charset="0"/>
                <a:sym typeface="Gill Sans" pitchFamily="-108" charset="0"/>
              </a:rPr>
              <a:t>Saber </a:t>
            </a:r>
            <a:r>
              <a:rPr lang="es-CO" sz="2200" dirty="0" smtClean="0">
                <a:solidFill>
                  <a:srgbClr val="000000"/>
                </a:solidFill>
                <a:latin typeface="Gill Sans" pitchFamily="-108" charset="0"/>
                <a:sym typeface="Gill Sans" pitchFamily="-108" charset="0"/>
              </a:rPr>
              <a:t>aprender</a:t>
            </a:r>
            <a:endParaRPr lang="es-ES" sz="2200" dirty="0">
              <a:solidFill>
                <a:srgbClr val="000000"/>
              </a:solidFill>
              <a:latin typeface="Gill Sans" pitchFamily="-108" charset="0"/>
              <a:sym typeface="Gill Sans" pitchFamily="-108" charset="0"/>
            </a:endParaRPr>
          </a:p>
        </p:txBody>
      </p:sp>
      <p:sp>
        <p:nvSpPr>
          <p:cNvPr id="2051" name="Oval 6"/>
          <p:cNvSpPr>
            <a:spLocks/>
          </p:cNvSpPr>
          <p:nvPr/>
        </p:nvSpPr>
        <p:spPr bwMode="auto">
          <a:xfrm>
            <a:off x="1214413" y="3714750"/>
            <a:ext cx="2171700" cy="1022350"/>
          </a:xfrm>
          <a:prstGeom prst="ellipse">
            <a:avLst/>
          </a:prstGeom>
          <a:solidFill>
            <a:srgbClr val="FF9900">
              <a:alpha val="49019"/>
            </a:srgbClr>
          </a:solidFill>
          <a:ln w="25400" algn="ctr">
            <a:noFill/>
            <a:round/>
            <a:headEnd/>
            <a:tailEnd/>
          </a:ln>
          <a:effectLst>
            <a:prstShdw prst="shdw17" dist="17961" dir="13500000">
              <a:srgbClr val="995C00"/>
            </a:prstShdw>
          </a:effectLst>
        </p:spPr>
        <p:txBody>
          <a:bodyPr wrap="none" lIns="64291" tIns="32146" rIns="64291" bIns="32146" anchor="ctr"/>
          <a:lstStyle/>
          <a:p>
            <a:pPr algn="ctr" defTabSz="642938"/>
            <a:r>
              <a:rPr lang="es-CO" sz="1600" dirty="0" smtClean="0">
                <a:solidFill>
                  <a:srgbClr val="000000"/>
                </a:solidFill>
                <a:latin typeface="Gill Sans" pitchFamily="-108" charset="0"/>
                <a:sym typeface="Gill Sans" pitchFamily="-108" charset="0"/>
              </a:rPr>
              <a:t>Uso de lenguaje</a:t>
            </a:r>
            <a:endParaRPr lang="es-CO" sz="1600" dirty="0">
              <a:solidFill>
                <a:srgbClr val="000000"/>
              </a:solidFill>
              <a:latin typeface="Gill Sans" pitchFamily="-108" charset="0"/>
              <a:sym typeface="Gill Sans" pitchFamily="-108" charset="0"/>
            </a:endParaRPr>
          </a:p>
          <a:p>
            <a:pPr algn="ctr" defTabSz="642938"/>
            <a:r>
              <a:rPr lang="es-CO" sz="1600" dirty="0" smtClean="0">
                <a:solidFill>
                  <a:srgbClr val="000000"/>
                </a:solidFill>
                <a:latin typeface="Gill Sans" pitchFamily="-108" charset="0"/>
                <a:sym typeface="Gill Sans" pitchFamily="-108" charset="0"/>
              </a:rPr>
              <a:t>Cuantitativo</a:t>
            </a:r>
            <a:endParaRPr lang="es-ES" sz="1600" dirty="0">
              <a:solidFill>
                <a:srgbClr val="000000"/>
              </a:solidFill>
              <a:latin typeface="Gill Sans" pitchFamily="-108" charset="0"/>
              <a:sym typeface="Gill Sans" pitchFamily="-108" charset="0"/>
            </a:endParaRPr>
          </a:p>
        </p:txBody>
      </p:sp>
      <p:sp>
        <p:nvSpPr>
          <p:cNvPr id="2052" name="Oval 7"/>
          <p:cNvSpPr>
            <a:spLocks/>
          </p:cNvSpPr>
          <p:nvPr/>
        </p:nvSpPr>
        <p:spPr bwMode="auto">
          <a:xfrm>
            <a:off x="2000226" y="4500563"/>
            <a:ext cx="2171700" cy="1022350"/>
          </a:xfrm>
          <a:prstGeom prst="ellipse">
            <a:avLst/>
          </a:prstGeom>
          <a:solidFill>
            <a:srgbClr val="FF9900">
              <a:alpha val="49019"/>
            </a:srgbClr>
          </a:solidFill>
          <a:ln w="25400" algn="ctr">
            <a:noFill/>
            <a:round/>
            <a:headEnd/>
            <a:tailEnd/>
          </a:ln>
          <a:effectLst>
            <a:prstShdw prst="shdw17" dist="17961" dir="13500000">
              <a:srgbClr val="995C00"/>
            </a:prstShdw>
          </a:effectLst>
        </p:spPr>
        <p:txBody>
          <a:bodyPr wrap="none" lIns="64291" tIns="32146" rIns="64291" bIns="32146" anchor="ctr"/>
          <a:lstStyle/>
          <a:p>
            <a:pPr algn="ctr" defTabSz="642938"/>
            <a:r>
              <a:rPr lang="es-CO" sz="1600">
                <a:solidFill>
                  <a:srgbClr val="000000"/>
                </a:solidFill>
                <a:latin typeface="Gill Sans" pitchFamily="-108" charset="0"/>
                <a:sym typeface="Gill Sans" pitchFamily="-108" charset="0"/>
              </a:rPr>
              <a:t>Trabajo en Equipo</a:t>
            </a:r>
            <a:endParaRPr lang="es-ES" sz="1600">
              <a:solidFill>
                <a:srgbClr val="000000"/>
              </a:solidFill>
              <a:latin typeface="Gill Sans" pitchFamily="-108" charset="0"/>
              <a:sym typeface="Gill Sans" pitchFamily="-108" charset="0"/>
            </a:endParaRPr>
          </a:p>
        </p:txBody>
      </p:sp>
      <p:sp>
        <p:nvSpPr>
          <p:cNvPr id="2053" name="Oval 8"/>
          <p:cNvSpPr>
            <a:spLocks/>
          </p:cNvSpPr>
          <p:nvPr/>
        </p:nvSpPr>
        <p:spPr bwMode="auto">
          <a:xfrm>
            <a:off x="3940151" y="4500563"/>
            <a:ext cx="2171700" cy="1022350"/>
          </a:xfrm>
          <a:prstGeom prst="ellipse">
            <a:avLst/>
          </a:prstGeom>
          <a:solidFill>
            <a:srgbClr val="FF9900">
              <a:alpha val="49019"/>
            </a:srgbClr>
          </a:solidFill>
          <a:ln w="25400" algn="ctr">
            <a:noFill/>
            <a:round/>
            <a:headEnd/>
            <a:tailEnd/>
          </a:ln>
          <a:effectLst>
            <a:prstShdw prst="shdw17" dist="17961" dir="13500000">
              <a:srgbClr val="995C00"/>
            </a:prstShdw>
          </a:effectLst>
        </p:spPr>
        <p:txBody>
          <a:bodyPr wrap="none" lIns="64291" tIns="32146" rIns="64291" bIns="32146" anchor="ctr"/>
          <a:lstStyle/>
          <a:p>
            <a:pPr algn="ctr" defTabSz="642938"/>
            <a:r>
              <a:rPr lang="es-CO" sz="1600">
                <a:solidFill>
                  <a:srgbClr val="000000"/>
                </a:solidFill>
                <a:latin typeface="Gill Sans" pitchFamily="-108" charset="0"/>
                <a:sym typeface="Gill Sans" pitchFamily="-108" charset="0"/>
              </a:rPr>
              <a:t>Comunicación</a:t>
            </a:r>
            <a:endParaRPr lang="es-ES" sz="1600">
              <a:solidFill>
                <a:srgbClr val="000000"/>
              </a:solidFill>
              <a:latin typeface="Gill Sans" pitchFamily="-108" charset="0"/>
              <a:sym typeface="Gill Sans" pitchFamily="-108" charset="0"/>
            </a:endParaRPr>
          </a:p>
        </p:txBody>
      </p:sp>
      <p:sp>
        <p:nvSpPr>
          <p:cNvPr id="2054" name="Oval 9"/>
          <p:cNvSpPr>
            <a:spLocks/>
          </p:cNvSpPr>
          <p:nvPr/>
        </p:nvSpPr>
        <p:spPr bwMode="auto">
          <a:xfrm>
            <a:off x="5143476" y="3714750"/>
            <a:ext cx="2171700" cy="1022350"/>
          </a:xfrm>
          <a:prstGeom prst="ellipse">
            <a:avLst/>
          </a:prstGeom>
          <a:solidFill>
            <a:srgbClr val="FF9900">
              <a:alpha val="49019"/>
            </a:srgbClr>
          </a:solidFill>
          <a:ln w="25400">
            <a:noFill/>
            <a:round/>
            <a:headEnd/>
            <a:tailEnd/>
          </a:ln>
          <a:effectLst>
            <a:prstShdw prst="shdw17" dist="17961" dir="13500000">
              <a:srgbClr val="995C00"/>
            </a:prstShdw>
          </a:effectLst>
        </p:spPr>
        <p:txBody>
          <a:bodyPr wrap="none" lIns="64291" tIns="32146" rIns="64291" bIns="32146" anchor="ctr"/>
          <a:lstStyle/>
          <a:p>
            <a:pPr algn="ctr" defTabSz="642938"/>
            <a:r>
              <a:rPr lang="es-CO" sz="1600">
                <a:solidFill>
                  <a:srgbClr val="000000"/>
                </a:solidFill>
                <a:latin typeface="Gill Sans" pitchFamily="-108" charset="0"/>
                <a:sym typeface="Gill Sans" pitchFamily="-108" charset="0"/>
              </a:rPr>
              <a:t>Manejo de</a:t>
            </a:r>
          </a:p>
          <a:p>
            <a:pPr algn="ctr" defTabSz="642938"/>
            <a:r>
              <a:rPr lang="es-CO" sz="1600">
                <a:solidFill>
                  <a:srgbClr val="000000"/>
                </a:solidFill>
                <a:latin typeface="Gill Sans" pitchFamily="-108" charset="0"/>
                <a:sym typeface="Gill Sans" pitchFamily="-108" charset="0"/>
              </a:rPr>
              <a:t>Información</a:t>
            </a:r>
            <a:endParaRPr lang="es-ES" sz="1600">
              <a:solidFill>
                <a:srgbClr val="000000"/>
              </a:solidFill>
              <a:latin typeface="Gill Sans" pitchFamily="-108" charset="0"/>
              <a:sym typeface="Gill Sans" pitchFamily="-108" charset="0"/>
            </a:endParaRPr>
          </a:p>
        </p:txBody>
      </p:sp>
      <p:sp>
        <p:nvSpPr>
          <p:cNvPr id="2056" name="Oval 11"/>
          <p:cNvSpPr>
            <a:spLocks/>
          </p:cNvSpPr>
          <p:nvPr/>
        </p:nvSpPr>
        <p:spPr bwMode="auto">
          <a:xfrm>
            <a:off x="5429256" y="5072074"/>
            <a:ext cx="1441410" cy="642921"/>
          </a:xfrm>
          <a:prstGeom prst="ellipse">
            <a:avLst/>
          </a:prstGeom>
          <a:solidFill>
            <a:srgbClr val="FFFF99"/>
          </a:solidFill>
          <a:ln w="25400">
            <a:noFill/>
            <a:round/>
            <a:headEnd/>
            <a:tailEnd/>
          </a:ln>
          <a:effectLst>
            <a:prstShdw prst="shdw17" dist="17961" dir="13500000">
              <a:srgbClr val="99995C"/>
            </a:prstShdw>
          </a:effectLst>
        </p:spPr>
        <p:txBody>
          <a:bodyPr wrap="none" lIns="64291" tIns="32146" rIns="64291" bIns="32146" anchor="ctr"/>
          <a:lstStyle/>
          <a:p>
            <a:pPr algn="ctr" defTabSz="642938"/>
            <a:r>
              <a:rPr lang="es-CO">
                <a:solidFill>
                  <a:srgbClr val="000000"/>
                </a:solidFill>
                <a:latin typeface="Gill Sans" pitchFamily="-108" charset="0"/>
                <a:sym typeface="Gill Sans" pitchFamily="-108" charset="0"/>
              </a:rPr>
              <a:t>Inglés</a:t>
            </a:r>
            <a:endParaRPr lang="es-ES">
              <a:solidFill>
                <a:srgbClr val="000000"/>
              </a:solidFill>
              <a:latin typeface="Gill Sans" pitchFamily="-108" charset="0"/>
              <a:sym typeface="Gill Sans" pitchFamily="-108" charset="0"/>
            </a:endParaRPr>
          </a:p>
        </p:txBody>
      </p:sp>
      <p:sp>
        <p:nvSpPr>
          <p:cNvPr id="2058" name="Oval 16"/>
          <p:cNvSpPr>
            <a:spLocks/>
          </p:cNvSpPr>
          <p:nvPr/>
        </p:nvSpPr>
        <p:spPr bwMode="auto">
          <a:xfrm>
            <a:off x="5000628" y="1428736"/>
            <a:ext cx="1706562" cy="642938"/>
          </a:xfrm>
          <a:prstGeom prst="ellipse">
            <a:avLst/>
          </a:prstGeom>
          <a:solidFill>
            <a:srgbClr val="FFFE44"/>
          </a:solidFill>
          <a:ln w="25400">
            <a:noFill/>
            <a:round/>
            <a:headEnd/>
            <a:tailEnd/>
          </a:ln>
          <a:effectLst>
            <a:prstShdw prst="shdw17" dist="17961" dir="13500000">
              <a:srgbClr val="183097"/>
            </a:prstShdw>
          </a:effectLst>
        </p:spPr>
        <p:txBody>
          <a:bodyPr wrap="none" lIns="64291" tIns="32146" rIns="64291" bIns="32146" anchor="ctr"/>
          <a:lstStyle/>
          <a:p>
            <a:pPr algn="ctr" defTabSz="642938"/>
            <a:r>
              <a:rPr lang="es-CO" sz="1600" dirty="0">
                <a:solidFill>
                  <a:srgbClr val="000000"/>
                </a:solidFill>
                <a:latin typeface="Gill Sans" pitchFamily="-108" charset="0"/>
                <a:sym typeface="Gill Sans" pitchFamily="-108" charset="0"/>
              </a:rPr>
              <a:t>Solución de</a:t>
            </a:r>
          </a:p>
          <a:p>
            <a:pPr algn="ctr" defTabSz="642938"/>
            <a:r>
              <a:rPr lang="es-CO" sz="1600" dirty="0">
                <a:solidFill>
                  <a:srgbClr val="000000"/>
                </a:solidFill>
                <a:latin typeface="Gill Sans" pitchFamily="-108" charset="0"/>
                <a:sym typeface="Gill Sans" pitchFamily="-108" charset="0"/>
              </a:rPr>
              <a:t>Problemas</a:t>
            </a:r>
            <a:endParaRPr lang="es-ES" sz="1600" dirty="0">
              <a:solidFill>
                <a:srgbClr val="000000"/>
              </a:solidFill>
              <a:latin typeface="Gill Sans" pitchFamily="-108" charset="0"/>
              <a:sym typeface="Gill Sans" pitchFamily="-108" charset="0"/>
            </a:endParaRPr>
          </a:p>
        </p:txBody>
      </p:sp>
      <p:sp>
        <p:nvSpPr>
          <p:cNvPr id="2059" name="Oval 6"/>
          <p:cNvSpPr>
            <a:spLocks/>
          </p:cNvSpPr>
          <p:nvPr/>
        </p:nvSpPr>
        <p:spPr bwMode="auto">
          <a:xfrm>
            <a:off x="1142976" y="2697163"/>
            <a:ext cx="2171700" cy="1022350"/>
          </a:xfrm>
          <a:prstGeom prst="ellipse">
            <a:avLst/>
          </a:prstGeom>
          <a:solidFill>
            <a:srgbClr val="00B0F0">
              <a:alpha val="49019"/>
            </a:srgbClr>
          </a:solidFill>
          <a:ln w="25400" algn="ctr">
            <a:noFill/>
            <a:round/>
            <a:headEnd/>
            <a:tailEnd/>
          </a:ln>
          <a:effectLst>
            <a:prstShdw prst="shdw17" dist="17961" dir="13500000">
              <a:srgbClr val="995C00"/>
            </a:prstShdw>
          </a:effectLst>
        </p:spPr>
        <p:txBody>
          <a:bodyPr wrap="none" lIns="64291" tIns="32146" rIns="64291" bIns="32146" anchor="ctr"/>
          <a:lstStyle/>
          <a:p>
            <a:pPr algn="ctr" defTabSz="642938"/>
            <a:r>
              <a:rPr lang="es-CO" sz="1600">
                <a:solidFill>
                  <a:srgbClr val="000000"/>
                </a:solidFill>
                <a:latin typeface="Gill Sans" pitchFamily="-108" charset="0"/>
                <a:sym typeface="Gill Sans" pitchFamily="-108" charset="0"/>
              </a:rPr>
              <a:t>Entendimiento</a:t>
            </a:r>
          </a:p>
          <a:p>
            <a:pPr algn="ctr" defTabSz="642938"/>
            <a:r>
              <a:rPr lang="es-CO" sz="1600">
                <a:solidFill>
                  <a:srgbClr val="000000"/>
                </a:solidFill>
                <a:latin typeface="Gill Sans" pitchFamily="-108" charset="0"/>
                <a:sym typeface="Gill Sans" pitchFamily="-108" charset="0"/>
              </a:rPr>
              <a:t>Interpersonal</a:t>
            </a:r>
            <a:endParaRPr lang="es-ES" sz="1600">
              <a:solidFill>
                <a:srgbClr val="000000"/>
              </a:solidFill>
              <a:latin typeface="Gill Sans" pitchFamily="-108" charset="0"/>
              <a:sym typeface="Gill Sans" pitchFamily="-108" charset="0"/>
            </a:endParaRPr>
          </a:p>
        </p:txBody>
      </p:sp>
      <p:sp>
        <p:nvSpPr>
          <p:cNvPr id="2060" name="Oval 6"/>
          <p:cNvSpPr>
            <a:spLocks/>
          </p:cNvSpPr>
          <p:nvPr/>
        </p:nvSpPr>
        <p:spPr bwMode="auto">
          <a:xfrm>
            <a:off x="2285976" y="1982788"/>
            <a:ext cx="2171700" cy="1022350"/>
          </a:xfrm>
          <a:prstGeom prst="ellipse">
            <a:avLst/>
          </a:prstGeom>
          <a:solidFill>
            <a:srgbClr val="00B0F0">
              <a:alpha val="49019"/>
            </a:srgbClr>
          </a:solidFill>
          <a:ln w="25400" algn="ctr">
            <a:noFill/>
            <a:round/>
            <a:headEnd/>
            <a:tailEnd/>
          </a:ln>
          <a:effectLst>
            <a:prstShdw prst="shdw17" dist="17961" dir="13500000">
              <a:srgbClr val="995C00"/>
            </a:prstShdw>
          </a:effectLst>
        </p:spPr>
        <p:txBody>
          <a:bodyPr wrap="none" lIns="64291" tIns="32146" rIns="64291" bIns="32146" anchor="ctr"/>
          <a:lstStyle/>
          <a:p>
            <a:pPr algn="ctr" defTabSz="642938"/>
            <a:r>
              <a:rPr lang="es-CO" sz="1600" dirty="0">
                <a:solidFill>
                  <a:srgbClr val="000000"/>
                </a:solidFill>
                <a:latin typeface="Gill Sans" pitchFamily="-108" charset="0"/>
                <a:sym typeface="Gill Sans" pitchFamily="-108" charset="0"/>
              </a:rPr>
              <a:t>Pensamiento</a:t>
            </a:r>
          </a:p>
          <a:p>
            <a:pPr algn="ctr" defTabSz="642938"/>
            <a:r>
              <a:rPr lang="es-CO" sz="1600" dirty="0">
                <a:solidFill>
                  <a:srgbClr val="000000"/>
                </a:solidFill>
                <a:latin typeface="Gill Sans" pitchFamily="-108" charset="0"/>
                <a:sym typeface="Gill Sans" pitchFamily="-108" charset="0"/>
              </a:rPr>
              <a:t>Crítico</a:t>
            </a:r>
            <a:endParaRPr lang="es-ES" sz="1600" dirty="0">
              <a:solidFill>
                <a:srgbClr val="000000"/>
              </a:solidFill>
              <a:latin typeface="Gill Sans" pitchFamily="-108" charset="0"/>
              <a:sym typeface="Gill Sans" pitchFamily="-108" charset="0"/>
            </a:endParaRPr>
          </a:p>
        </p:txBody>
      </p:sp>
      <p:sp>
        <p:nvSpPr>
          <p:cNvPr id="2061" name="Oval 6"/>
          <p:cNvSpPr>
            <a:spLocks/>
          </p:cNvSpPr>
          <p:nvPr/>
        </p:nvSpPr>
        <p:spPr bwMode="auto">
          <a:xfrm>
            <a:off x="4094138" y="1957388"/>
            <a:ext cx="2171700" cy="1022350"/>
          </a:xfrm>
          <a:prstGeom prst="ellipse">
            <a:avLst/>
          </a:prstGeom>
          <a:solidFill>
            <a:srgbClr val="00B0F0">
              <a:alpha val="49019"/>
            </a:srgbClr>
          </a:solidFill>
          <a:ln w="25400" algn="ctr">
            <a:noFill/>
            <a:round/>
            <a:headEnd/>
            <a:tailEnd/>
          </a:ln>
          <a:effectLst>
            <a:prstShdw prst="shdw17" dist="17961" dir="13500000">
              <a:srgbClr val="995C00"/>
            </a:prstShdw>
          </a:effectLst>
        </p:spPr>
        <p:txBody>
          <a:bodyPr wrap="none" lIns="64291" tIns="32146" rIns="64291" bIns="32146" anchor="ctr"/>
          <a:lstStyle/>
          <a:p>
            <a:pPr algn="ctr" defTabSz="642938"/>
            <a:r>
              <a:rPr lang="es-CO" sz="1600" dirty="0">
                <a:solidFill>
                  <a:srgbClr val="000000"/>
                </a:solidFill>
                <a:latin typeface="Gill Sans" pitchFamily="-108" charset="0"/>
                <a:sym typeface="Gill Sans" pitchFamily="-108" charset="0"/>
              </a:rPr>
              <a:t>Razonamiento</a:t>
            </a:r>
          </a:p>
          <a:p>
            <a:pPr algn="ctr" defTabSz="642938"/>
            <a:r>
              <a:rPr lang="es-CO" sz="1600" dirty="0" smtClean="0">
                <a:solidFill>
                  <a:srgbClr val="000000"/>
                </a:solidFill>
                <a:latin typeface="Gill Sans" pitchFamily="-108" charset="0"/>
                <a:sym typeface="Gill Sans" pitchFamily="-108" charset="0"/>
              </a:rPr>
              <a:t>Analítico y Sintético</a:t>
            </a:r>
            <a:endParaRPr lang="es-ES" sz="1600" dirty="0">
              <a:solidFill>
                <a:srgbClr val="000000"/>
              </a:solidFill>
              <a:latin typeface="Gill Sans" pitchFamily="-108" charset="0"/>
              <a:sym typeface="Gill Sans" pitchFamily="-108" charset="0"/>
            </a:endParaRPr>
          </a:p>
        </p:txBody>
      </p:sp>
      <p:sp>
        <p:nvSpPr>
          <p:cNvPr id="2062" name="Oval 6"/>
          <p:cNvSpPr>
            <a:spLocks/>
          </p:cNvSpPr>
          <p:nvPr/>
        </p:nvSpPr>
        <p:spPr bwMode="auto">
          <a:xfrm>
            <a:off x="5308576" y="2697163"/>
            <a:ext cx="2171700" cy="1022350"/>
          </a:xfrm>
          <a:prstGeom prst="ellipse">
            <a:avLst/>
          </a:prstGeom>
          <a:solidFill>
            <a:srgbClr val="00B0F0">
              <a:alpha val="49019"/>
            </a:srgbClr>
          </a:solidFill>
          <a:ln w="25400" algn="ctr">
            <a:noFill/>
            <a:round/>
            <a:headEnd/>
            <a:tailEnd/>
          </a:ln>
          <a:effectLst>
            <a:prstShdw prst="shdw17" dist="17961" dir="13500000">
              <a:srgbClr val="995C00"/>
            </a:prstShdw>
          </a:effectLst>
        </p:spPr>
        <p:txBody>
          <a:bodyPr wrap="none" lIns="64291" tIns="32146" rIns="64291" bIns="32146" anchor="ctr"/>
          <a:lstStyle/>
          <a:p>
            <a:pPr algn="ctr" defTabSz="642938"/>
            <a:r>
              <a:rPr lang="es-CO" sz="1600">
                <a:solidFill>
                  <a:srgbClr val="000000"/>
                </a:solidFill>
                <a:latin typeface="Gill Sans" pitchFamily="-108" charset="0"/>
                <a:sym typeface="Gill Sans" pitchFamily="-108" charset="0"/>
              </a:rPr>
              <a:t>Pensamiento</a:t>
            </a:r>
          </a:p>
          <a:p>
            <a:pPr algn="ctr" defTabSz="642938"/>
            <a:r>
              <a:rPr lang="es-CO" sz="1600">
                <a:solidFill>
                  <a:srgbClr val="000000"/>
                </a:solidFill>
                <a:latin typeface="Gill Sans" pitchFamily="-108" charset="0"/>
                <a:sym typeface="Gill Sans" pitchFamily="-108" charset="0"/>
              </a:rPr>
              <a:t>Creativo</a:t>
            </a:r>
            <a:endParaRPr lang="es-ES" sz="1600">
              <a:solidFill>
                <a:srgbClr val="000000"/>
              </a:solidFill>
              <a:latin typeface="Gill Sans" pitchFamily="-108" charset="0"/>
              <a:sym typeface="Gill Sans" pitchFamily="-108" charset="0"/>
            </a:endParaRPr>
          </a:p>
        </p:txBody>
      </p:sp>
      <p:sp>
        <p:nvSpPr>
          <p:cNvPr id="2055" name="Oval 10"/>
          <p:cNvSpPr>
            <a:spLocks/>
          </p:cNvSpPr>
          <p:nvPr/>
        </p:nvSpPr>
        <p:spPr bwMode="auto">
          <a:xfrm>
            <a:off x="5857851" y="4572000"/>
            <a:ext cx="1355725" cy="749300"/>
          </a:xfrm>
          <a:prstGeom prst="ellipse">
            <a:avLst/>
          </a:prstGeom>
          <a:solidFill>
            <a:srgbClr val="FF0000"/>
          </a:solidFill>
          <a:ln w="25400">
            <a:noFill/>
            <a:round/>
            <a:headEnd/>
            <a:tailEnd/>
          </a:ln>
          <a:effectLst>
            <a:prstShdw prst="shdw17" dist="17961" dir="13500000">
              <a:srgbClr val="99995C"/>
            </a:prstShdw>
          </a:effectLst>
        </p:spPr>
        <p:txBody>
          <a:bodyPr wrap="none" lIns="64291" tIns="32146" rIns="64291" bIns="32146" anchor="ctr"/>
          <a:lstStyle/>
          <a:p>
            <a:pPr algn="ctr" defTabSz="642938"/>
            <a:r>
              <a:rPr lang="es-CO" sz="1600">
                <a:solidFill>
                  <a:srgbClr val="000000"/>
                </a:solidFill>
                <a:latin typeface="Gill Sans" pitchFamily="-108" charset="0"/>
                <a:sym typeface="Gill Sans" pitchFamily="-108" charset="0"/>
              </a:rPr>
              <a:t>TICs</a:t>
            </a:r>
            <a:endParaRPr lang="es-ES" sz="1600">
              <a:solidFill>
                <a:srgbClr val="000000"/>
              </a:solidFill>
              <a:latin typeface="Gill Sans" pitchFamily="-108" charset="0"/>
              <a:sym typeface="Gill Sans" pitchFamily="-108" charset="0"/>
            </a:endParaRPr>
          </a:p>
        </p:txBody>
      </p:sp>
      <p:sp>
        <p:nvSpPr>
          <p:cNvPr id="18" name="Oval 12"/>
          <p:cNvSpPr>
            <a:spLocks/>
          </p:cNvSpPr>
          <p:nvPr/>
        </p:nvSpPr>
        <p:spPr bwMode="auto">
          <a:xfrm>
            <a:off x="2871797" y="3026090"/>
            <a:ext cx="2986087" cy="1500198"/>
          </a:xfrm>
          <a:prstGeom prst="ellipse">
            <a:avLst/>
          </a:prstGeom>
          <a:solidFill>
            <a:srgbClr val="99CC00">
              <a:alpha val="23137"/>
            </a:srgbClr>
          </a:solidFill>
          <a:ln w="25400">
            <a:noFill/>
            <a:round/>
            <a:headEnd/>
            <a:tailEnd/>
          </a:ln>
          <a:effectLst>
            <a:prstShdw prst="shdw17" dist="17961" dir="13500000">
              <a:srgbClr val="5C7A00"/>
            </a:prstShdw>
          </a:effectLst>
        </p:spPr>
        <p:txBody>
          <a:bodyPr wrap="none" lIns="64291" tIns="32146" rIns="64291" bIns="32146" anchor="ctr"/>
          <a:lstStyle/>
          <a:p>
            <a:pPr algn="ctr" defTabSz="642938"/>
            <a:r>
              <a:rPr lang="es-ES" sz="1600" dirty="0" smtClean="0">
                <a:solidFill>
                  <a:srgbClr val="000000"/>
                </a:solidFill>
                <a:latin typeface="Gill Sans" pitchFamily="-108" charset="0"/>
                <a:sym typeface="Gill Sans" pitchFamily="-108" charset="0"/>
              </a:rPr>
              <a:t>Cultura ciudadana</a:t>
            </a:r>
          </a:p>
          <a:p>
            <a:pPr algn="ctr" defTabSz="642938"/>
            <a:r>
              <a:rPr lang="es-ES" sz="1600" dirty="0" smtClean="0">
                <a:solidFill>
                  <a:srgbClr val="000000"/>
                </a:solidFill>
                <a:latin typeface="Gill Sans" pitchFamily="-108" charset="0"/>
                <a:sym typeface="Gill Sans" pitchFamily="-108" charset="0"/>
              </a:rPr>
              <a:t>y entendimiento</a:t>
            </a:r>
          </a:p>
          <a:p>
            <a:pPr algn="ctr" defTabSz="642938"/>
            <a:r>
              <a:rPr lang="es-ES" sz="1600" dirty="0" smtClean="0">
                <a:solidFill>
                  <a:srgbClr val="000000"/>
                </a:solidFill>
                <a:latin typeface="Gill Sans" pitchFamily="-108" charset="0"/>
                <a:sym typeface="Gill Sans" pitchFamily="-108" charset="0"/>
              </a:rPr>
              <a:t>del entorno</a:t>
            </a:r>
            <a:endParaRPr lang="es-ES" sz="1600" dirty="0">
              <a:solidFill>
                <a:srgbClr val="000000"/>
              </a:solidFill>
              <a:latin typeface="Gill Sans" pitchFamily="-108" charset="0"/>
              <a:sym typeface="Gill Sans" pitchFamily="-108" charset="0"/>
            </a:endParaRPr>
          </a:p>
        </p:txBody>
      </p:sp>
      <p:sp>
        <p:nvSpPr>
          <p:cNvPr id="19" name="Text Box 2"/>
          <p:cNvSpPr txBox="1">
            <a:spLocks/>
          </p:cNvSpPr>
          <p:nvPr/>
        </p:nvSpPr>
        <p:spPr bwMode="auto">
          <a:xfrm>
            <a:off x="1714480" y="928670"/>
            <a:ext cx="5783630" cy="372696"/>
          </a:xfrm>
          <a:prstGeom prst="rect">
            <a:avLst/>
          </a:prstGeom>
          <a:noFill/>
          <a:ln w="25400">
            <a:noFill/>
            <a:miter lim="800000"/>
            <a:headEnd/>
            <a:tailEnd/>
          </a:ln>
          <a:effectLst>
            <a:prstShdw prst="shdw18" dist="17961" dir="13500000">
              <a:schemeClr val="accent1">
                <a:gamma/>
                <a:shade val="60000"/>
                <a:invGamma/>
              </a:schemeClr>
            </a:prstShdw>
          </a:effectLst>
        </p:spPr>
        <p:txBody>
          <a:bodyPr wrap="none" lIns="64291" tIns="32146" rIns="64291" bIns="32146">
            <a:spAutoFit/>
          </a:bodyPr>
          <a:lstStyle/>
          <a:p>
            <a:pPr defTabSz="642938"/>
            <a:r>
              <a:rPr lang="es-CO" sz="2000" b="1" dirty="0" smtClean="0">
                <a:solidFill>
                  <a:schemeClr val="hlink"/>
                </a:solidFill>
                <a:ea typeface="ＭＳ Ｐゴシック" pitchFamily="34" charset="-128"/>
                <a:cs typeface="Arial" pitchFamily="34" charset="0"/>
                <a:sym typeface="Gill Sans" pitchFamily="-108" charset="0"/>
              </a:rPr>
              <a:t>Marco de Competencias Genéricas para la ES</a:t>
            </a:r>
            <a:endParaRPr lang="es-ES" sz="2000" b="1" dirty="0">
              <a:solidFill>
                <a:schemeClr val="hlink"/>
              </a:solidFill>
              <a:ea typeface="ＭＳ Ｐゴシック" pitchFamily="34" charset="-128"/>
              <a:cs typeface="Arial" pitchFamily="34" charset="0"/>
              <a:sym typeface="Gill Sans" pitchFamily="-10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 Box 5"/>
          <p:cNvSpPr txBox="1">
            <a:spLocks/>
          </p:cNvSpPr>
          <p:nvPr/>
        </p:nvSpPr>
        <p:spPr bwMode="auto">
          <a:xfrm>
            <a:off x="3500438" y="857250"/>
            <a:ext cx="3770312" cy="428625"/>
          </a:xfrm>
          <a:prstGeom prst="rect">
            <a:avLst/>
          </a:prstGeom>
          <a:noFill/>
          <a:ln w="25400">
            <a:noFill/>
            <a:miter lim="800000"/>
            <a:headEnd/>
            <a:tailEnd/>
          </a:ln>
          <a:effectLst>
            <a:prstShdw prst="shdw18" dist="17961" dir="13500000">
              <a:schemeClr val="accent1">
                <a:gamma/>
                <a:shade val="60000"/>
                <a:invGamma/>
                <a:alpha val="74998"/>
              </a:schemeClr>
            </a:prstShdw>
          </a:effectLst>
        </p:spPr>
        <p:txBody>
          <a:bodyPr wrap="none" lIns="64291" tIns="32146" rIns="64291" bIns="32146">
            <a:spAutoFit/>
          </a:bodyPr>
          <a:lstStyle/>
          <a:p>
            <a:pPr defTabSz="642938">
              <a:defRPr/>
            </a:pPr>
            <a:r>
              <a:rPr lang="es-CO" sz="2400" b="1" i="0" dirty="0">
                <a:solidFill>
                  <a:schemeClr val="hlink"/>
                </a:solidFill>
                <a:ea typeface="ＭＳ Ｐゴシック" pitchFamily="34" charset="-128"/>
                <a:cs typeface="Arial" charset="0"/>
                <a:sym typeface="Gill Sans" pitchFamily="-108" charset="0"/>
              </a:rPr>
              <a:t>Competencias Genéricas</a:t>
            </a:r>
            <a:endParaRPr lang="es-ES" sz="2400" b="1" i="0" dirty="0">
              <a:solidFill>
                <a:schemeClr val="hlink"/>
              </a:solidFill>
              <a:ea typeface="ＭＳ Ｐゴシック" pitchFamily="34" charset="-128"/>
              <a:cs typeface="Arial" charset="0"/>
              <a:sym typeface="Gill Sans" pitchFamily="-108" charset="0"/>
            </a:endParaRPr>
          </a:p>
        </p:txBody>
      </p:sp>
      <p:sp>
        <p:nvSpPr>
          <p:cNvPr id="13315" name="Rectangle 3"/>
          <p:cNvSpPr>
            <a:spLocks noChangeArrowheads="1"/>
          </p:cNvSpPr>
          <p:nvPr/>
        </p:nvSpPr>
        <p:spPr bwMode="auto">
          <a:xfrm>
            <a:off x="268288" y="1643063"/>
            <a:ext cx="8191500" cy="4357687"/>
          </a:xfrm>
          <a:prstGeom prst="rect">
            <a:avLst/>
          </a:prstGeom>
          <a:noFill/>
          <a:ln w="9525">
            <a:noFill/>
            <a:miter lim="800000"/>
            <a:headEnd/>
            <a:tailEnd/>
          </a:ln>
        </p:spPr>
        <p:txBody>
          <a:bodyPr lIns="64291" tIns="32146" rIns="64291" bIns="32146"/>
          <a:lstStyle/>
          <a:p>
            <a:pPr marL="342900" indent="-342900">
              <a:lnSpc>
                <a:spcPct val="90000"/>
              </a:lnSpc>
              <a:spcBef>
                <a:spcPct val="20000"/>
              </a:spcBef>
              <a:buClr>
                <a:srgbClr val="CC0A21"/>
              </a:buClr>
              <a:buFont typeface="Wingdings" pitchFamily="2" charset="2"/>
              <a:buChar char="Ø"/>
            </a:pPr>
            <a:r>
              <a:rPr lang="es-ES" sz="2000" i="0" dirty="0"/>
              <a:t>Se desarrollan mediante la interrelación entre la educación disciplinar, la educación general y las habilidades que los estudiantes han desarrollado y que traen a la educación superior. </a:t>
            </a:r>
          </a:p>
          <a:p>
            <a:pPr marL="342900" indent="-342900">
              <a:lnSpc>
                <a:spcPct val="90000"/>
              </a:lnSpc>
              <a:spcBef>
                <a:spcPct val="20000"/>
              </a:spcBef>
              <a:buClr>
                <a:srgbClr val="CC0A21"/>
              </a:buClr>
              <a:buFont typeface="Wingdings" pitchFamily="2" charset="2"/>
              <a:buChar char="Ø"/>
            </a:pPr>
            <a:endParaRPr lang="es-MX" sz="2000" i="0" dirty="0"/>
          </a:p>
          <a:p>
            <a:pPr marL="342900" indent="-342900">
              <a:lnSpc>
                <a:spcPct val="90000"/>
              </a:lnSpc>
              <a:spcBef>
                <a:spcPct val="20000"/>
              </a:spcBef>
              <a:buClr>
                <a:srgbClr val="CC0A21"/>
              </a:buClr>
              <a:buFont typeface="Wingdings" pitchFamily="2" charset="2"/>
              <a:buChar char="Ø"/>
            </a:pPr>
            <a:endParaRPr lang="es-ES" sz="2000" i="0" dirty="0"/>
          </a:p>
          <a:p>
            <a:pPr marL="342900" indent="-342900">
              <a:lnSpc>
                <a:spcPct val="90000"/>
              </a:lnSpc>
              <a:spcBef>
                <a:spcPct val="20000"/>
              </a:spcBef>
              <a:buClr>
                <a:srgbClr val="CC0A21"/>
              </a:buClr>
              <a:buFont typeface="Wingdings" pitchFamily="2" charset="2"/>
              <a:buChar char="Ø"/>
            </a:pPr>
            <a:r>
              <a:rPr lang="es-ES" sz="2000" i="0" dirty="0" smtClean="0"/>
              <a:t>Se desarrollan a lo largo de toda la vida, en los </a:t>
            </a:r>
            <a:r>
              <a:rPr lang="es-ES" sz="2000" i="0" dirty="0"/>
              <a:t>distintos niveles de la educación formal, desde la básica hasta la educación superior, y se espera que se fortalezcan en este último nivel. </a:t>
            </a:r>
          </a:p>
          <a:p>
            <a:pPr marL="342900" indent="-342900">
              <a:lnSpc>
                <a:spcPct val="90000"/>
              </a:lnSpc>
              <a:spcBef>
                <a:spcPct val="20000"/>
              </a:spcBef>
              <a:buClr>
                <a:srgbClr val="CC0A21"/>
              </a:buClr>
              <a:buFont typeface="Wingdings" pitchFamily="2" charset="2"/>
              <a:buChar char="Ø"/>
            </a:pPr>
            <a:endParaRPr lang="es-MX" sz="2000" i="0" dirty="0"/>
          </a:p>
          <a:p>
            <a:pPr marL="342900" indent="-342900">
              <a:lnSpc>
                <a:spcPct val="90000"/>
              </a:lnSpc>
              <a:spcBef>
                <a:spcPct val="20000"/>
              </a:spcBef>
              <a:buClr>
                <a:srgbClr val="CC0A21"/>
              </a:buClr>
              <a:buFont typeface="Wingdings" pitchFamily="2" charset="2"/>
              <a:buChar char="Ø"/>
            </a:pPr>
            <a:endParaRPr lang="es-ES" sz="2000" i="0" dirty="0"/>
          </a:p>
          <a:p>
            <a:pPr marL="342900" indent="-342900">
              <a:lnSpc>
                <a:spcPct val="90000"/>
              </a:lnSpc>
              <a:spcBef>
                <a:spcPct val="20000"/>
              </a:spcBef>
              <a:buClr>
                <a:srgbClr val="CC0A21"/>
              </a:buClr>
              <a:buFont typeface="Wingdings" pitchFamily="2" charset="2"/>
              <a:buChar char="Ø"/>
            </a:pPr>
            <a:r>
              <a:rPr lang="es-ES" sz="2000" i="0" dirty="0"/>
              <a:t>Son transversales y, aunque se desarrollen a partir de contextos específicos, pueden ser transferidas a otros. </a:t>
            </a:r>
            <a:endParaRPr lang="es-CO" sz="2000" i="0" dirty="0">
              <a:solidFill>
                <a:srgbClr val="FF0000"/>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Text Box 2"/>
          <p:cNvSpPr txBox="1">
            <a:spLocks/>
          </p:cNvSpPr>
          <p:nvPr/>
        </p:nvSpPr>
        <p:spPr bwMode="auto">
          <a:xfrm>
            <a:off x="2614613" y="1049338"/>
            <a:ext cx="3160712" cy="368300"/>
          </a:xfrm>
          <a:prstGeom prst="rect">
            <a:avLst/>
          </a:prstGeom>
          <a:noFill/>
          <a:ln w="25400">
            <a:noFill/>
            <a:miter lim="800000"/>
            <a:headEnd/>
            <a:tailEnd/>
          </a:ln>
          <a:effectLst>
            <a:prstShdw prst="shdw18" dist="17961" dir="13500000">
              <a:schemeClr val="accent1">
                <a:gamma/>
                <a:shade val="60000"/>
                <a:invGamma/>
              </a:schemeClr>
            </a:prstShdw>
          </a:effectLst>
        </p:spPr>
        <p:txBody>
          <a:bodyPr wrap="none" lIns="64291" tIns="32146" rIns="64291" bIns="32146">
            <a:spAutoFit/>
          </a:bodyPr>
          <a:lstStyle/>
          <a:p>
            <a:pPr defTabSz="642938"/>
            <a:r>
              <a:rPr lang="es-CO" sz="2000" b="1">
                <a:solidFill>
                  <a:schemeClr val="hlink"/>
                </a:solidFill>
                <a:ea typeface="ＭＳ Ｐゴシック" pitchFamily="-108" charset="-128"/>
                <a:cs typeface="Arial" charset="0"/>
                <a:sym typeface="Gill Sans" pitchFamily="-108" charset="0"/>
              </a:rPr>
              <a:t>Competencias Genéricas</a:t>
            </a:r>
            <a:endParaRPr lang="es-ES" sz="2000" b="1">
              <a:solidFill>
                <a:schemeClr val="hlink"/>
              </a:solidFill>
              <a:ea typeface="ＭＳ Ｐゴシック" pitchFamily="-108" charset="-128"/>
              <a:cs typeface="Arial" charset="0"/>
              <a:sym typeface="Gill Sans" pitchFamily="-108" charset="0"/>
            </a:endParaRPr>
          </a:p>
        </p:txBody>
      </p:sp>
      <p:sp>
        <p:nvSpPr>
          <p:cNvPr id="257027" name="Rectangle 3"/>
          <p:cNvSpPr>
            <a:spLocks noChangeArrowheads="1"/>
          </p:cNvSpPr>
          <p:nvPr/>
        </p:nvSpPr>
        <p:spPr bwMode="auto">
          <a:xfrm>
            <a:off x="268288" y="1757363"/>
            <a:ext cx="8191500" cy="2936875"/>
          </a:xfrm>
          <a:prstGeom prst="rect">
            <a:avLst/>
          </a:prstGeom>
          <a:noFill/>
          <a:ln w="9525">
            <a:noFill/>
            <a:miter lim="800000"/>
            <a:headEnd/>
            <a:tailEnd/>
          </a:ln>
        </p:spPr>
        <p:txBody>
          <a:bodyPr lIns="64291" tIns="32146" rIns="64291" bIns="32146"/>
          <a:lstStyle/>
          <a:p>
            <a:pPr marL="342900" indent="-342900">
              <a:lnSpc>
                <a:spcPct val="90000"/>
              </a:lnSpc>
              <a:spcBef>
                <a:spcPct val="20000"/>
              </a:spcBef>
              <a:buClr>
                <a:srgbClr val="CC0A21"/>
              </a:buClr>
              <a:buFont typeface="Wingdings" charset="2"/>
              <a:buChar char="Ø"/>
            </a:pPr>
            <a:r>
              <a:rPr lang="es-CO" sz="2000" dirty="0"/>
              <a:t>Existe un consenso sólido en la comunidad educativa en torno a la importancia del desarrollo de competencias genéricas en la educación superior</a:t>
            </a:r>
            <a:r>
              <a:rPr lang="es-CO" sz="2000" dirty="0" smtClean="0"/>
              <a:t>.</a:t>
            </a:r>
          </a:p>
          <a:p>
            <a:pPr marL="342900" indent="-342900">
              <a:lnSpc>
                <a:spcPct val="90000"/>
              </a:lnSpc>
              <a:spcBef>
                <a:spcPct val="20000"/>
              </a:spcBef>
              <a:buClr>
                <a:srgbClr val="CC0A21"/>
              </a:buClr>
              <a:buFont typeface="Wingdings" charset="2"/>
              <a:buChar char="Ø"/>
            </a:pPr>
            <a:endParaRPr lang="es-CO" sz="2000" dirty="0"/>
          </a:p>
          <a:p>
            <a:pPr marL="342900" indent="-342900">
              <a:lnSpc>
                <a:spcPct val="90000"/>
              </a:lnSpc>
              <a:spcBef>
                <a:spcPct val="20000"/>
              </a:spcBef>
              <a:buClr>
                <a:srgbClr val="CC0A21"/>
              </a:buClr>
              <a:buFont typeface="Wingdings" charset="2"/>
              <a:buChar char="Ø"/>
            </a:pPr>
            <a:r>
              <a:rPr lang="es-CO" sz="2000" dirty="0"/>
              <a:t>Las competencias genéricas son competencias transversales (que deben desarrollar todas las personas) – aunque no todas en el mismo </a:t>
            </a:r>
            <a:r>
              <a:rPr lang="es-CO" sz="2000" dirty="0" smtClean="0"/>
              <a:t>nivel. Se les llama también “competencias del siglo XXI”.</a:t>
            </a:r>
          </a:p>
          <a:p>
            <a:pPr marL="342900" indent="-342900">
              <a:lnSpc>
                <a:spcPct val="90000"/>
              </a:lnSpc>
              <a:spcBef>
                <a:spcPct val="20000"/>
              </a:spcBef>
              <a:buClr>
                <a:srgbClr val="CC0A21"/>
              </a:buClr>
            </a:pPr>
            <a:endParaRPr lang="es-CO" sz="2000" dirty="0"/>
          </a:p>
          <a:p>
            <a:pPr marL="342900" indent="-342900">
              <a:lnSpc>
                <a:spcPct val="90000"/>
              </a:lnSpc>
              <a:spcBef>
                <a:spcPct val="20000"/>
              </a:spcBef>
              <a:buClr>
                <a:srgbClr val="CC0A21"/>
              </a:buClr>
              <a:buFont typeface="Wingdings" charset="2"/>
              <a:buChar char="Ø"/>
            </a:pPr>
            <a:r>
              <a:rPr lang="es-CO" sz="2000" dirty="0"/>
              <a:t>Son indispensables para el desempeño académico y laboral.</a:t>
            </a:r>
          </a:p>
          <a:p>
            <a:pPr marL="342900" indent="-342900">
              <a:lnSpc>
                <a:spcPct val="90000"/>
              </a:lnSpc>
              <a:spcBef>
                <a:spcPct val="20000"/>
              </a:spcBef>
              <a:buClr>
                <a:srgbClr val="CC0A21"/>
              </a:buClr>
              <a:buFont typeface="Wingdings" charset="2"/>
              <a:buChar char="Ø"/>
            </a:pPr>
            <a:endParaRPr lang="es-CO" sz="20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idx="4294967295"/>
          </p:nvPr>
        </p:nvSpPr>
        <p:spPr>
          <a:xfrm>
            <a:off x="428625" y="1020763"/>
            <a:ext cx="8229600" cy="1143000"/>
          </a:xfrm>
        </p:spPr>
        <p:txBody>
          <a:bodyPr lIns="91435" tIns="45718" rIns="91435" bIns="45718"/>
          <a:lstStyle/>
          <a:p>
            <a:r>
              <a:rPr lang="es-CO" sz="2400" b="1" smtClean="0">
                <a:solidFill>
                  <a:schemeClr val="accent2"/>
                </a:solidFill>
                <a:effectLst>
                  <a:outerShdw blurRad="38100" dist="38100" dir="2700000" algn="tl">
                    <a:srgbClr val="C0C0C0"/>
                  </a:outerShdw>
                </a:effectLst>
              </a:rPr>
              <a:t>Piloto GSA: Competencias para graduados</a:t>
            </a:r>
          </a:p>
        </p:txBody>
      </p:sp>
      <p:sp>
        <p:nvSpPr>
          <p:cNvPr id="78851" name="Rectangle 3"/>
          <p:cNvSpPr>
            <a:spLocks noChangeArrowheads="1"/>
          </p:cNvSpPr>
          <p:nvPr/>
        </p:nvSpPr>
        <p:spPr bwMode="auto">
          <a:xfrm>
            <a:off x="1979613" y="3789363"/>
            <a:ext cx="504825" cy="503237"/>
          </a:xfrm>
          <a:prstGeom prst="rect">
            <a:avLst/>
          </a:prstGeom>
          <a:solidFill>
            <a:schemeClr val="bg1"/>
          </a:solidFill>
          <a:ln w="9525">
            <a:noFill/>
            <a:miter lim="800000"/>
            <a:headEnd/>
            <a:tailEnd/>
          </a:ln>
        </p:spPr>
        <p:txBody>
          <a:bodyPr wrap="none" anchor="ctr"/>
          <a:lstStyle/>
          <a:p>
            <a:endParaRPr lang="es-ES_tradnl"/>
          </a:p>
        </p:txBody>
      </p:sp>
      <p:sp>
        <p:nvSpPr>
          <p:cNvPr id="78852" name="Rectangle 4"/>
          <p:cNvSpPr>
            <a:spLocks noChangeArrowheads="1"/>
          </p:cNvSpPr>
          <p:nvPr/>
        </p:nvSpPr>
        <p:spPr bwMode="auto">
          <a:xfrm>
            <a:off x="4354513" y="3860800"/>
            <a:ext cx="504825" cy="503238"/>
          </a:xfrm>
          <a:prstGeom prst="rect">
            <a:avLst/>
          </a:prstGeom>
          <a:solidFill>
            <a:schemeClr val="bg1"/>
          </a:solidFill>
          <a:ln w="9525">
            <a:noFill/>
            <a:miter lim="800000"/>
            <a:headEnd/>
            <a:tailEnd/>
          </a:ln>
        </p:spPr>
        <p:txBody>
          <a:bodyPr wrap="none" anchor="ctr"/>
          <a:lstStyle/>
          <a:p>
            <a:endParaRPr lang="es-ES_tradnl"/>
          </a:p>
        </p:txBody>
      </p:sp>
      <p:sp>
        <p:nvSpPr>
          <p:cNvPr id="78853" name="Rectangle 5"/>
          <p:cNvSpPr>
            <a:spLocks noChangeArrowheads="1"/>
          </p:cNvSpPr>
          <p:nvPr/>
        </p:nvSpPr>
        <p:spPr bwMode="auto">
          <a:xfrm>
            <a:off x="6731000" y="3860800"/>
            <a:ext cx="504825" cy="503238"/>
          </a:xfrm>
          <a:prstGeom prst="rect">
            <a:avLst/>
          </a:prstGeom>
          <a:solidFill>
            <a:schemeClr val="bg1"/>
          </a:solidFill>
          <a:ln w="9525">
            <a:noFill/>
            <a:miter lim="800000"/>
            <a:headEnd/>
            <a:tailEnd/>
          </a:ln>
        </p:spPr>
        <p:txBody>
          <a:bodyPr wrap="none" anchor="ctr"/>
          <a:lstStyle/>
          <a:p>
            <a:endParaRPr lang="es-ES_tradnl"/>
          </a:p>
        </p:txBody>
      </p:sp>
      <p:pic>
        <p:nvPicPr>
          <p:cNvPr id="78854" name="Picture 6"/>
          <p:cNvPicPr>
            <a:picLocks noChangeAspect="1" noChangeArrowheads="1"/>
          </p:cNvPicPr>
          <p:nvPr/>
        </p:nvPicPr>
        <p:blipFill>
          <a:blip r:embed="rId2"/>
          <a:srcRect/>
          <a:stretch>
            <a:fillRect/>
          </a:stretch>
        </p:blipFill>
        <p:spPr bwMode="auto">
          <a:xfrm>
            <a:off x="179388" y="2174875"/>
            <a:ext cx="8856662" cy="2909888"/>
          </a:xfrm>
          <a:prstGeom prst="rect">
            <a:avLst/>
          </a:prstGeom>
          <a:noFill/>
          <a:ln w="9525">
            <a:noFill/>
            <a:miter lim="800000"/>
            <a:headEnd/>
            <a:tailEnd/>
          </a:ln>
        </p:spPr>
      </p:pic>
      <p:sp>
        <p:nvSpPr>
          <p:cNvPr id="78855" name="Text Box 7"/>
          <p:cNvSpPr txBox="1">
            <a:spLocks noChangeArrowheads="1"/>
          </p:cNvSpPr>
          <p:nvPr/>
        </p:nvSpPr>
        <p:spPr bwMode="auto">
          <a:xfrm>
            <a:off x="323850" y="5176838"/>
            <a:ext cx="8712200" cy="641350"/>
          </a:xfrm>
          <a:prstGeom prst="rect">
            <a:avLst/>
          </a:prstGeom>
          <a:noFill/>
          <a:ln w="9525">
            <a:noFill/>
            <a:miter lim="800000"/>
            <a:headEnd/>
            <a:tailEnd/>
          </a:ln>
        </p:spPr>
        <p:txBody>
          <a:bodyPr lIns="91435" tIns="45718" rIns="91435" bIns="45718">
            <a:spAutoFit/>
          </a:bodyPr>
          <a:lstStyle/>
          <a:p>
            <a:r>
              <a:rPr lang="es-CO"/>
              <a:t>En febrero-marzo de 2009 se llevó a cabo el piloto de un examen de competencias genéricas para graduados. </a:t>
            </a:r>
            <a:endParaRPr lang="es-E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Text Box 6"/>
          <p:cNvSpPr txBox="1">
            <a:spLocks noChangeArrowheads="1"/>
          </p:cNvSpPr>
          <p:nvPr/>
        </p:nvSpPr>
        <p:spPr bwMode="auto">
          <a:xfrm>
            <a:off x="1387475" y="1066800"/>
            <a:ext cx="6445250" cy="457200"/>
          </a:xfrm>
          <a:prstGeom prst="rect">
            <a:avLst/>
          </a:prstGeom>
          <a:noFill/>
          <a:ln w="9525">
            <a:noFill/>
            <a:miter lim="800000"/>
            <a:headEnd/>
            <a:tailEnd/>
          </a:ln>
          <a:effectLst/>
        </p:spPr>
        <p:txBody>
          <a:bodyPr wrap="none" lIns="91435" tIns="45718" rIns="91435" bIns="45718">
            <a:spAutoFit/>
          </a:bodyPr>
          <a:lstStyle/>
          <a:p>
            <a:pPr algn="ctr" eaLnBrk="0" hangingPunct="0"/>
            <a:r>
              <a:rPr lang="es-CO" sz="2400" b="1">
                <a:solidFill>
                  <a:schemeClr val="accent2"/>
                </a:solidFill>
                <a:effectLst>
                  <a:outerShdw blurRad="38100" dist="38100" dir="2700000" algn="tl">
                    <a:srgbClr val="C0C0C0"/>
                  </a:outerShdw>
                </a:effectLst>
              </a:rPr>
              <a:t>Variación promedios (1er año – último año)</a:t>
            </a:r>
            <a:endParaRPr lang="es-ES" sz="2400" b="1">
              <a:solidFill>
                <a:schemeClr val="accent2"/>
              </a:solidFill>
              <a:effectLst>
                <a:outerShdw blurRad="38100" dist="38100" dir="2700000" algn="tl">
                  <a:srgbClr val="C0C0C0"/>
                </a:outerShdw>
              </a:effectLst>
            </a:endParaRPr>
          </a:p>
        </p:txBody>
      </p:sp>
      <p:pic>
        <p:nvPicPr>
          <p:cNvPr id="79875" name="Picture 3"/>
          <p:cNvPicPr>
            <a:picLocks noChangeAspect="1" noChangeArrowheads="1"/>
          </p:cNvPicPr>
          <p:nvPr/>
        </p:nvPicPr>
        <p:blipFill>
          <a:blip r:embed="rId2"/>
          <a:srcRect/>
          <a:stretch>
            <a:fillRect/>
          </a:stretch>
        </p:blipFill>
        <p:spPr bwMode="auto">
          <a:xfrm>
            <a:off x="738188" y="1849438"/>
            <a:ext cx="7667625" cy="417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Text Box 6"/>
          <p:cNvSpPr txBox="1">
            <a:spLocks noChangeArrowheads="1"/>
          </p:cNvSpPr>
          <p:nvPr/>
        </p:nvSpPr>
        <p:spPr bwMode="auto">
          <a:xfrm>
            <a:off x="2192338" y="1066800"/>
            <a:ext cx="4789487" cy="457200"/>
          </a:xfrm>
          <a:prstGeom prst="rect">
            <a:avLst/>
          </a:prstGeom>
          <a:noFill/>
          <a:ln w="9525">
            <a:noFill/>
            <a:miter lim="800000"/>
            <a:headEnd/>
            <a:tailEnd/>
          </a:ln>
          <a:effectLst/>
        </p:spPr>
        <p:txBody>
          <a:bodyPr wrap="none" lIns="91435" tIns="45718" rIns="91435" bIns="45718">
            <a:spAutoFit/>
          </a:bodyPr>
          <a:lstStyle/>
          <a:p>
            <a:pPr algn="ctr" eaLnBrk="0" hangingPunct="0"/>
            <a:r>
              <a:rPr lang="es-CO" sz="2400" b="1">
                <a:solidFill>
                  <a:schemeClr val="accent2"/>
                </a:solidFill>
                <a:effectLst>
                  <a:outerShdw blurRad="38100" dist="38100" dir="2700000" algn="tl">
                    <a:srgbClr val="C0C0C0"/>
                  </a:outerShdw>
                </a:effectLst>
              </a:rPr>
              <a:t>Promedios Pensamiento Crítico</a:t>
            </a:r>
            <a:endParaRPr lang="es-ES" sz="2400" b="1">
              <a:solidFill>
                <a:schemeClr val="accent2"/>
              </a:solidFill>
              <a:effectLst>
                <a:outerShdw blurRad="38100" dist="38100" dir="2700000" algn="tl">
                  <a:srgbClr val="C0C0C0"/>
                </a:outerShdw>
              </a:effectLst>
            </a:endParaRPr>
          </a:p>
        </p:txBody>
      </p:sp>
      <p:pic>
        <p:nvPicPr>
          <p:cNvPr id="80899" name="Picture 3"/>
          <p:cNvPicPr>
            <a:picLocks noChangeAspect="1" noChangeArrowheads="1"/>
          </p:cNvPicPr>
          <p:nvPr/>
        </p:nvPicPr>
        <p:blipFill>
          <a:blip r:embed="rId2"/>
          <a:srcRect/>
          <a:stretch>
            <a:fillRect/>
          </a:stretch>
        </p:blipFill>
        <p:spPr bwMode="auto">
          <a:xfrm>
            <a:off x="738188" y="1849438"/>
            <a:ext cx="7667625" cy="417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Text Box 6"/>
          <p:cNvSpPr txBox="1">
            <a:spLocks noChangeArrowheads="1"/>
          </p:cNvSpPr>
          <p:nvPr/>
        </p:nvSpPr>
        <p:spPr bwMode="auto">
          <a:xfrm>
            <a:off x="1619250" y="1066800"/>
            <a:ext cx="5972175" cy="457200"/>
          </a:xfrm>
          <a:prstGeom prst="rect">
            <a:avLst/>
          </a:prstGeom>
          <a:noFill/>
          <a:ln w="9525">
            <a:noFill/>
            <a:miter lim="800000"/>
            <a:headEnd/>
            <a:tailEnd/>
          </a:ln>
          <a:effectLst/>
        </p:spPr>
        <p:txBody>
          <a:bodyPr wrap="none" lIns="91435" tIns="45718" rIns="91435" bIns="45718">
            <a:spAutoFit/>
          </a:bodyPr>
          <a:lstStyle/>
          <a:p>
            <a:pPr algn="ctr" eaLnBrk="0" hangingPunct="0"/>
            <a:r>
              <a:rPr lang="es-CO" sz="2400" b="1">
                <a:solidFill>
                  <a:schemeClr val="accent2"/>
                </a:solidFill>
                <a:effectLst>
                  <a:outerShdw blurRad="38100" dist="38100" dir="2700000" algn="tl">
                    <a:srgbClr val="C0C0C0"/>
                  </a:outerShdw>
                </a:effectLst>
              </a:rPr>
              <a:t>Promedios Entendimiento Interpersonal</a:t>
            </a:r>
            <a:endParaRPr lang="es-ES" sz="2400" b="1">
              <a:solidFill>
                <a:schemeClr val="accent2"/>
              </a:solidFill>
              <a:effectLst>
                <a:outerShdw blurRad="38100" dist="38100" dir="2700000" algn="tl">
                  <a:srgbClr val="C0C0C0"/>
                </a:outerShdw>
              </a:effectLst>
            </a:endParaRPr>
          </a:p>
        </p:txBody>
      </p:sp>
      <p:pic>
        <p:nvPicPr>
          <p:cNvPr id="81923" name="Picture 3"/>
          <p:cNvPicPr>
            <a:picLocks noChangeAspect="1" noChangeArrowheads="1"/>
          </p:cNvPicPr>
          <p:nvPr/>
        </p:nvPicPr>
        <p:blipFill>
          <a:blip r:embed="rId2"/>
          <a:srcRect/>
          <a:stretch>
            <a:fillRect/>
          </a:stretch>
        </p:blipFill>
        <p:spPr bwMode="auto">
          <a:xfrm>
            <a:off x="738188" y="1849438"/>
            <a:ext cx="7667625" cy="417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Text Box 6"/>
          <p:cNvSpPr txBox="1">
            <a:spLocks noChangeArrowheads="1"/>
          </p:cNvSpPr>
          <p:nvPr/>
        </p:nvSpPr>
        <p:spPr bwMode="auto">
          <a:xfrm>
            <a:off x="1997075" y="1066800"/>
            <a:ext cx="5210175" cy="457200"/>
          </a:xfrm>
          <a:prstGeom prst="rect">
            <a:avLst/>
          </a:prstGeom>
          <a:noFill/>
          <a:ln w="9525">
            <a:noFill/>
            <a:miter lim="800000"/>
            <a:headEnd/>
            <a:tailEnd/>
          </a:ln>
          <a:effectLst/>
        </p:spPr>
        <p:txBody>
          <a:bodyPr wrap="none" lIns="91435" tIns="45718" rIns="91435" bIns="45718">
            <a:spAutoFit/>
          </a:bodyPr>
          <a:lstStyle/>
          <a:p>
            <a:pPr algn="ctr" eaLnBrk="0" hangingPunct="0"/>
            <a:r>
              <a:rPr lang="es-CO" sz="2400" b="1">
                <a:solidFill>
                  <a:schemeClr val="accent2"/>
                </a:solidFill>
                <a:effectLst>
                  <a:outerShdw blurRad="38100" dist="38100" dir="2700000" algn="tl">
                    <a:srgbClr val="C0C0C0"/>
                  </a:outerShdw>
                </a:effectLst>
              </a:rPr>
              <a:t>Promedios Solución de Problemas</a:t>
            </a:r>
            <a:endParaRPr lang="es-ES" sz="2400" b="1">
              <a:solidFill>
                <a:schemeClr val="accent2"/>
              </a:solidFill>
              <a:effectLst>
                <a:outerShdw blurRad="38100" dist="38100" dir="2700000" algn="tl">
                  <a:srgbClr val="C0C0C0"/>
                </a:outerShdw>
              </a:effectLst>
            </a:endParaRPr>
          </a:p>
        </p:txBody>
      </p:sp>
      <p:pic>
        <p:nvPicPr>
          <p:cNvPr id="82947" name="Picture 3"/>
          <p:cNvPicPr>
            <a:picLocks noChangeAspect="1" noChangeArrowheads="1"/>
          </p:cNvPicPr>
          <p:nvPr/>
        </p:nvPicPr>
        <p:blipFill>
          <a:blip r:embed="rId2"/>
          <a:srcRect/>
          <a:stretch>
            <a:fillRect/>
          </a:stretch>
        </p:blipFill>
        <p:spPr bwMode="auto">
          <a:xfrm>
            <a:off x="738188" y="1778000"/>
            <a:ext cx="7667625" cy="417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Text Box 6"/>
          <p:cNvSpPr txBox="1">
            <a:spLocks noChangeArrowheads="1"/>
          </p:cNvSpPr>
          <p:nvPr/>
        </p:nvSpPr>
        <p:spPr bwMode="auto">
          <a:xfrm>
            <a:off x="2052638" y="1066800"/>
            <a:ext cx="5094287" cy="457200"/>
          </a:xfrm>
          <a:prstGeom prst="rect">
            <a:avLst/>
          </a:prstGeom>
          <a:noFill/>
          <a:ln w="9525">
            <a:noFill/>
            <a:miter lim="800000"/>
            <a:headEnd/>
            <a:tailEnd/>
          </a:ln>
          <a:effectLst/>
        </p:spPr>
        <p:txBody>
          <a:bodyPr wrap="none" lIns="91435" tIns="45718" rIns="91435" bIns="45718">
            <a:spAutoFit/>
          </a:bodyPr>
          <a:lstStyle/>
          <a:p>
            <a:pPr algn="ctr" eaLnBrk="0" hangingPunct="0"/>
            <a:r>
              <a:rPr lang="es-CO" sz="2400" b="1">
                <a:solidFill>
                  <a:schemeClr val="accent2"/>
                </a:solidFill>
                <a:effectLst>
                  <a:outerShdw blurRad="38100" dist="38100" dir="2700000" algn="tl">
                    <a:srgbClr val="C0C0C0"/>
                  </a:outerShdw>
                </a:effectLst>
              </a:rPr>
              <a:t>Promedios Redacción Argumento</a:t>
            </a:r>
            <a:endParaRPr lang="es-ES" sz="2400" b="1">
              <a:solidFill>
                <a:schemeClr val="accent2"/>
              </a:solidFill>
              <a:effectLst>
                <a:outerShdw blurRad="38100" dist="38100" dir="2700000" algn="tl">
                  <a:srgbClr val="C0C0C0"/>
                </a:outerShdw>
              </a:effectLst>
            </a:endParaRPr>
          </a:p>
        </p:txBody>
      </p:sp>
      <p:pic>
        <p:nvPicPr>
          <p:cNvPr id="83971" name="Picture 3"/>
          <p:cNvPicPr>
            <a:picLocks noChangeAspect="1" noChangeArrowheads="1"/>
          </p:cNvPicPr>
          <p:nvPr/>
        </p:nvPicPr>
        <p:blipFill>
          <a:blip r:embed="rId2"/>
          <a:srcRect/>
          <a:stretch>
            <a:fillRect/>
          </a:stretch>
        </p:blipFill>
        <p:spPr bwMode="auto">
          <a:xfrm>
            <a:off x="738188" y="1849438"/>
            <a:ext cx="7667625" cy="417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Text Box 6"/>
          <p:cNvSpPr txBox="1">
            <a:spLocks noChangeArrowheads="1"/>
          </p:cNvSpPr>
          <p:nvPr/>
        </p:nvSpPr>
        <p:spPr bwMode="auto">
          <a:xfrm>
            <a:off x="2287588" y="1042974"/>
            <a:ext cx="4621212" cy="457200"/>
          </a:xfrm>
          <a:prstGeom prst="rect">
            <a:avLst/>
          </a:prstGeom>
          <a:noFill/>
          <a:ln w="9525">
            <a:noFill/>
            <a:miter lim="800000"/>
            <a:headEnd/>
            <a:tailEnd/>
          </a:ln>
          <a:effectLst/>
        </p:spPr>
        <p:txBody>
          <a:bodyPr wrap="none" lIns="91435" tIns="45718" rIns="91435" bIns="45718">
            <a:spAutoFit/>
          </a:bodyPr>
          <a:lstStyle/>
          <a:p>
            <a:pPr algn="ctr" eaLnBrk="0" hangingPunct="0"/>
            <a:r>
              <a:rPr lang="es-CO" sz="2400" b="1">
                <a:solidFill>
                  <a:schemeClr val="accent2"/>
                </a:solidFill>
                <a:effectLst>
                  <a:outerShdw blurRad="38100" dist="38100" dir="2700000" algn="tl">
                    <a:srgbClr val="C0C0C0"/>
                  </a:outerShdw>
                </a:effectLst>
              </a:rPr>
              <a:t>Promedios Redacción Reporte</a:t>
            </a:r>
            <a:endParaRPr lang="es-ES" sz="2400" b="1">
              <a:solidFill>
                <a:schemeClr val="accent2"/>
              </a:solidFill>
              <a:effectLst>
                <a:outerShdw blurRad="38100" dist="38100" dir="2700000" algn="tl">
                  <a:srgbClr val="C0C0C0"/>
                </a:outerShdw>
              </a:effectLst>
            </a:endParaRPr>
          </a:p>
        </p:txBody>
      </p:sp>
      <p:pic>
        <p:nvPicPr>
          <p:cNvPr id="84995" name="Picture 3"/>
          <p:cNvPicPr>
            <a:picLocks noChangeAspect="1" noChangeArrowheads="1"/>
          </p:cNvPicPr>
          <p:nvPr/>
        </p:nvPicPr>
        <p:blipFill>
          <a:blip r:embed="rId2"/>
          <a:srcRect/>
          <a:stretch>
            <a:fillRect/>
          </a:stretch>
        </p:blipFill>
        <p:spPr bwMode="auto">
          <a:xfrm>
            <a:off x="738188" y="1778000"/>
            <a:ext cx="7667625" cy="417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1"/>
          <p:cNvSpPr>
            <a:spLocks noChangeArrowheads="1"/>
          </p:cNvSpPr>
          <p:nvPr/>
        </p:nvSpPr>
        <p:spPr bwMode="auto">
          <a:xfrm>
            <a:off x="900113" y="785794"/>
            <a:ext cx="7848600" cy="5940084"/>
          </a:xfrm>
          <a:prstGeom prst="rect">
            <a:avLst/>
          </a:prstGeom>
          <a:noFill/>
          <a:ln w="9525">
            <a:noFill/>
            <a:miter lim="800000"/>
            <a:headEnd/>
            <a:tailEnd/>
          </a:ln>
        </p:spPr>
        <p:txBody>
          <a:bodyPr lIns="91435" tIns="45718" rIns="91435" bIns="45718" anchor="ctr">
            <a:spAutoFit/>
          </a:bodyPr>
          <a:lstStyle/>
          <a:p>
            <a:pPr marL="342900" indent="-342900" defTabSz="457200"/>
            <a:r>
              <a:rPr lang="es-CO" sz="2000" b="1" dirty="0">
                <a:solidFill>
                  <a:schemeClr val="hlink"/>
                </a:solidFill>
                <a:ea typeface="ＭＳ Ｐゴシック" pitchFamily="-108" charset="-128"/>
                <a:cs typeface="Arial" charset="0"/>
              </a:rPr>
              <a:t>                     ¿Por qué modificar los ECAES?</a:t>
            </a:r>
          </a:p>
          <a:p>
            <a:pPr marL="342900" indent="-342900" defTabSz="457200">
              <a:buClr>
                <a:srgbClr val="002060"/>
              </a:buClr>
              <a:buSzPct val="110000"/>
            </a:pPr>
            <a:endParaRPr lang="es-CO" sz="2000" dirty="0">
              <a:ea typeface="ＭＳ Ｐゴシック" pitchFamily="-108" charset="-128"/>
              <a:cs typeface="Arial" charset="0"/>
            </a:endParaRPr>
          </a:p>
          <a:p>
            <a:pPr marL="342900" indent="-342900" defTabSz="457200">
              <a:buClr>
                <a:srgbClr val="C00000"/>
              </a:buClr>
              <a:buSzPct val="110000"/>
              <a:buFont typeface="Wingdings" charset="2"/>
              <a:buChar char="Ø"/>
            </a:pPr>
            <a:r>
              <a:rPr lang="es-CO" sz="2000" dirty="0">
                <a:ea typeface="ＭＳ Ｐゴシック" pitchFamily="-108" charset="-128"/>
                <a:cs typeface="Arial" charset="0"/>
              </a:rPr>
              <a:t>	</a:t>
            </a:r>
            <a:r>
              <a:rPr lang="es-CO" sz="2000" b="1" dirty="0" smtClean="0">
                <a:ea typeface="ＭＳ Ｐゴシック" pitchFamily="-108" charset="-128"/>
                <a:cs typeface="Arial" charset="0"/>
              </a:rPr>
              <a:t> Constituir indicadores de seguimiento</a:t>
            </a:r>
          </a:p>
          <a:p>
            <a:pPr marL="342900" indent="-342900" defTabSz="457200">
              <a:buClr>
                <a:srgbClr val="C00000"/>
              </a:buClr>
              <a:buSzPct val="110000"/>
              <a:buFont typeface="Wingdings" charset="2"/>
              <a:buChar char="Ø"/>
            </a:pPr>
            <a:endParaRPr lang="es-CO" sz="2000" b="1"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Para informar adecuadamente la toma de decisiones, es indispensable tener indicadores que midan los cambios que resultan de ella. Medir el cambio no es posible si se cambia la medida.</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La Ley 1324 estipula que la estructura de los exámenes debe permanecer fija por periodos de al menos 12 años, de forma que se garantice la </a:t>
            </a:r>
            <a:r>
              <a:rPr lang="es-CO" sz="2000" dirty="0" err="1" smtClean="0">
                <a:ea typeface="ＭＳ Ｐゴシック" pitchFamily="-108" charset="-128"/>
                <a:cs typeface="Arial" charset="0"/>
              </a:rPr>
              <a:t>comparabilidad</a:t>
            </a:r>
            <a:r>
              <a:rPr lang="es-CO" sz="2000" dirty="0" smtClean="0">
                <a:ea typeface="ＭＳ Ｐゴシック" pitchFamily="-108" charset="-128"/>
                <a:cs typeface="Arial" charset="0"/>
              </a:rPr>
              <a:t> de sus resultados. </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Para que esto no entrabe el dinamismo académico es preciso enfocar la evaluación en elementos fundamentales que no son susceptibles de variar en el corto plazo.</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Adicionalmente, se requiere elaborar especificaciones completas de los nuevos exámenes.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1"/>
          <p:cNvSpPr>
            <a:spLocks noChangeArrowheads="1"/>
          </p:cNvSpPr>
          <p:nvPr/>
        </p:nvSpPr>
        <p:spPr bwMode="auto">
          <a:xfrm>
            <a:off x="900113" y="1163638"/>
            <a:ext cx="7848600" cy="5016754"/>
          </a:xfrm>
          <a:prstGeom prst="rect">
            <a:avLst/>
          </a:prstGeom>
          <a:noFill/>
          <a:ln w="9525">
            <a:noFill/>
            <a:miter lim="800000"/>
            <a:headEnd/>
            <a:tailEnd/>
          </a:ln>
        </p:spPr>
        <p:txBody>
          <a:bodyPr lIns="91435" tIns="45718" rIns="91435" bIns="45718" anchor="ctr">
            <a:spAutoFit/>
          </a:bodyPr>
          <a:lstStyle/>
          <a:p>
            <a:pPr marL="342900" indent="-342900" defTabSz="457200"/>
            <a:r>
              <a:rPr lang="es-CO" sz="2000" b="1" dirty="0">
                <a:solidFill>
                  <a:schemeClr val="hlink"/>
                </a:solidFill>
                <a:ea typeface="ＭＳ Ｐゴシック" pitchFamily="-108" charset="-128"/>
                <a:cs typeface="Arial" charset="0"/>
              </a:rPr>
              <a:t>                     ¿Por qué modificar los ECAES?</a:t>
            </a:r>
          </a:p>
          <a:p>
            <a:pPr marL="342900" indent="-342900" defTabSz="457200">
              <a:buClr>
                <a:srgbClr val="002060"/>
              </a:buClr>
              <a:buSzPct val="110000"/>
            </a:pPr>
            <a:endParaRPr lang="es-CO" sz="2000" dirty="0">
              <a:ea typeface="ＭＳ Ｐゴシック" pitchFamily="-108" charset="-128"/>
              <a:cs typeface="Arial" charset="0"/>
            </a:endParaRPr>
          </a:p>
          <a:p>
            <a:pPr marL="342900" indent="-342900" defTabSz="457200">
              <a:buClr>
                <a:srgbClr val="C00000"/>
              </a:buClr>
              <a:buSzPct val="110000"/>
              <a:buFont typeface="Wingdings" charset="2"/>
              <a:buChar char="Ø"/>
            </a:pPr>
            <a:r>
              <a:rPr lang="es-CO" sz="2000" dirty="0">
                <a:ea typeface="ＭＳ Ｐゴシック" pitchFamily="-108" charset="-128"/>
                <a:cs typeface="Arial" charset="0"/>
              </a:rPr>
              <a:t>	</a:t>
            </a:r>
            <a:r>
              <a:rPr lang="es-CO" sz="2000" b="1" dirty="0" smtClean="0">
                <a:ea typeface="ＭＳ Ｐゴシック" pitchFamily="-108" charset="-128"/>
                <a:cs typeface="Arial" charset="0"/>
              </a:rPr>
              <a:t> Garantizar interpretación pedagógica (mejor información para los programas)</a:t>
            </a:r>
          </a:p>
          <a:p>
            <a:pPr marL="342900" indent="-342900" defTabSz="457200">
              <a:buClr>
                <a:srgbClr val="C00000"/>
              </a:buClr>
              <a:buSzPct val="110000"/>
              <a:buFont typeface="Wingdings" charset="2"/>
              <a:buChar char="Ø"/>
            </a:pPr>
            <a:endParaRPr lang="es-CO" sz="2000" b="1"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Los exámenes específicos desarrollados producen información de puntajes que solo es posible interpretar y comparar en términos de desviaciones estándar, sin mayor sentido cualitativo.</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r>
              <a:rPr lang="es-CO" sz="2000" dirty="0" smtClean="0">
                <a:ea typeface="ＭＳ Ｐゴシック" pitchFamily="-108" charset="-128"/>
                <a:cs typeface="Arial" charset="0"/>
              </a:rPr>
              <a:t>Para que la evaluación produzca una información rica en términos cualitativos, que permita orientar las decisiones pedagógicas, es necesario identificar niveles y elaborar interpretaciones de los rendimientos que los caracterizan.</a:t>
            </a: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a:p>
            <a:pPr marL="800100" lvl="1" indent="-342900" defTabSz="457200">
              <a:buClr>
                <a:srgbClr val="C00000"/>
              </a:buClr>
              <a:buSzPct val="110000"/>
              <a:buFont typeface="Wingdings" charset="2"/>
              <a:buChar char="Ø"/>
            </a:pPr>
            <a:endParaRPr lang="es-CO" sz="2000" dirty="0" smtClean="0">
              <a:ea typeface="ＭＳ Ｐゴシック" pitchFamily="-108" charset="-128"/>
              <a:cs typeface="Arial"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p:cNvPicPr>
            <a:picLocks noChangeAspect="1" noChangeArrowheads="1"/>
          </p:cNvPicPr>
          <p:nvPr/>
        </p:nvPicPr>
        <p:blipFill>
          <a:blip r:embed="rId2"/>
          <a:srcRect/>
          <a:stretch>
            <a:fillRect/>
          </a:stretch>
        </p:blipFill>
        <p:spPr bwMode="auto">
          <a:xfrm>
            <a:off x="2268538" y="1722438"/>
            <a:ext cx="9864725" cy="4154487"/>
          </a:xfrm>
          <a:prstGeom prst="rect">
            <a:avLst/>
          </a:prstGeom>
          <a:noFill/>
        </p:spPr>
      </p:pic>
      <p:sp>
        <p:nvSpPr>
          <p:cNvPr id="148483" name="Rectangle 3"/>
          <p:cNvSpPr>
            <a:spLocks noChangeArrowheads="1"/>
          </p:cNvSpPr>
          <p:nvPr/>
        </p:nvSpPr>
        <p:spPr bwMode="auto">
          <a:xfrm>
            <a:off x="7164388" y="620713"/>
            <a:ext cx="2736850" cy="5256212"/>
          </a:xfrm>
          <a:prstGeom prst="rect">
            <a:avLst/>
          </a:prstGeom>
          <a:solidFill>
            <a:schemeClr val="bg1"/>
          </a:solidFill>
          <a:ln w="9525">
            <a:noFill/>
            <a:miter lim="800000"/>
            <a:headEnd/>
            <a:tailEnd/>
          </a:ln>
          <a:effectLst/>
        </p:spPr>
        <p:txBody>
          <a:bodyPr wrap="none" anchor="ctr"/>
          <a:lstStyle/>
          <a:p>
            <a:endParaRPr lang="es-CO"/>
          </a:p>
        </p:txBody>
      </p:sp>
      <p:sp>
        <p:nvSpPr>
          <p:cNvPr id="148484" name="Text Box 4"/>
          <p:cNvSpPr txBox="1">
            <a:spLocks/>
          </p:cNvSpPr>
          <p:nvPr/>
        </p:nvSpPr>
        <p:spPr bwMode="auto">
          <a:xfrm>
            <a:off x="2887663" y="836613"/>
            <a:ext cx="4017120" cy="680473"/>
          </a:xfrm>
          <a:prstGeom prst="rect">
            <a:avLst/>
          </a:prstGeom>
          <a:noFill/>
          <a:ln w="25400">
            <a:noFill/>
            <a:miter lim="800000"/>
            <a:headEnd/>
            <a:tailEnd/>
          </a:ln>
          <a:effectLst>
            <a:prstShdw prst="shdw18" dist="17961" dir="13500000">
              <a:schemeClr val="accent1">
                <a:gamma/>
                <a:shade val="60000"/>
                <a:invGamma/>
              </a:schemeClr>
            </a:prstShdw>
          </a:effectLst>
        </p:spPr>
        <p:txBody>
          <a:bodyPr wrap="none" lIns="64291" tIns="32146" rIns="64291" bIns="32146">
            <a:spAutoFit/>
          </a:bodyPr>
          <a:lstStyle/>
          <a:p>
            <a:pPr algn="ctr" defTabSz="642938"/>
            <a:r>
              <a:rPr lang="es-CO" sz="2000" b="1" dirty="0" smtClean="0">
                <a:solidFill>
                  <a:schemeClr val="hlink"/>
                </a:solidFill>
                <a:ea typeface="ＭＳ Ｐゴシック" pitchFamily="-108" charset="-128"/>
                <a:cs typeface="Arial" charset="0"/>
                <a:sym typeface="Gill Sans" pitchFamily="-108" charset="0"/>
              </a:rPr>
              <a:t>Ejemplo: Niveles </a:t>
            </a:r>
            <a:r>
              <a:rPr lang="es-CO" sz="2000" b="1" dirty="0">
                <a:solidFill>
                  <a:schemeClr val="hlink"/>
                </a:solidFill>
                <a:ea typeface="ＭＳ Ｐゴシック" pitchFamily="-108" charset="-128"/>
                <a:cs typeface="Arial" charset="0"/>
                <a:sym typeface="Gill Sans" pitchFamily="-108" charset="0"/>
              </a:rPr>
              <a:t>Inglés</a:t>
            </a:r>
          </a:p>
          <a:p>
            <a:pPr algn="ctr" defTabSz="642938"/>
            <a:r>
              <a:rPr lang="es-CO" sz="2000" b="1" dirty="0">
                <a:solidFill>
                  <a:schemeClr val="hlink"/>
                </a:solidFill>
                <a:ea typeface="ＭＳ Ｐゴシック" pitchFamily="-108" charset="-128"/>
                <a:cs typeface="Arial" charset="0"/>
                <a:sym typeface="Gill Sans" pitchFamily="-108" charset="0"/>
              </a:rPr>
              <a:t>Área de Matemáticas y Ciencias</a:t>
            </a:r>
            <a:endParaRPr lang="es-ES" sz="2000" b="1" dirty="0">
              <a:solidFill>
                <a:schemeClr val="hlink"/>
              </a:solidFill>
              <a:ea typeface="ＭＳ Ｐゴシック" pitchFamily="-108" charset="-128"/>
              <a:cs typeface="Arial" charset="0"/>
              <a:sym typeface="Gill Sans" pitchFamily="-10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9570" name="Group 66"/>
          <p:cNvGraphicFramePr>
            <a:graphicFrameLocks noGrp="1"/>
          </p:cNvGraphicFramePr>
          <p:nvPr/>
        </p:nvGraphicFramePr>
        <p:xfrm>
          <a:off x="1411288" y="1484313"/>
          <a:ext cx="6905625" cy="4465320"/>
        </p:xfrm>
        <a:graphic>
          <a:graphicData uri="http://schemas.openxmlformats.org/drawingml/2006/table">
            <a:tbl>
              <a:tblPr/>
              <a:tblGrid>
                <a:gridCol w="1436687"/>
                <a:gridCol w="669925"/>
                <a:gridCol w="4799013"/>
              </a:tblGrid>
              <a:tr h="8255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sz="1100" b="1" i="0" u="none" strike="noStrike" cap="none" normalizeH="0" baseline="0" smtClean="0">
                          <a:ln>
                            <a:noFill/>
                          </a:ln>
                          <a:solidFill>
                            <a:schemeClr val="tx1"/>
                          </a:solidFill>
                          <a:effectLst/>
                          <a:latin typeface="Times New Roman" charset="0"/>
                          <a:ea typeface="Calibri" pitchFamily="34" charset="0"/>
                          <a:cs typeface="Arial" charset="0"/>
                        </a:rPr>
                        <a:t>Principiante</a:t>
                      </a:r>
                      <a:endParaRPr kumimoji="0" lang="es-CO" sz="1800" b="0" i="0" u="none" strike="noStrike" cap="none" normalizeH="0" baseline="0" smtClean="0">
                        <a:ln>
                          <a:noFill/>
                        </a:ln>
                        <a:solidFill>
                          <a:schemeClr val="tx1"/>
                        </a:solidFill>
                        <a:effectLst/>
                        <a:latin typeface="Arial" charset="0"/>
                        <a:ea typeface="Calibri" pitchFamily="34"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33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sz="1100" b="1" i="0" u="none" strike="noStrike" cap="none" normalizeH="0" baseline="0" smtClean="0">
                          <a:ln>
                            <a:noFill/>
                          </a:ln>
                          <a:solidFill>
                            <a:schemeClr val="tx1"/>
                          </a:solidFill>
                          <a:effectLst/>
                          <a:latin typeface="Times New Roman" charset="0"/>
                          <a:ea typeface="Calibri" pitchFamily="34" charset="0"/>
                          <a:cs typeface="Arial" charset="0"/>
                        </a:rPr>
                        <a:t>A1</a:t>
                      </a:r>
                      <a:endParaRPr kumimoji="0" lang="es-CO" sz="1800" b="0" i="0" u="none" strike="noStrike" cap="none" normalizeH="0" baseline="0" smtClean="0">
                        <a:ln>
                          <a:noFill/>
                        </a:ln>
                        <a:solidFill>
                          <a:schemeClr val="tx1"/>
                        </a:solidFill>
                        <a:effectLst/>
                        <a:latin typeface="Arial" charset="0"/>
                        <a:ea typeface="Calibri" pitchFamily="34"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3399"/>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Es capaz de comprender y utilizar expresiones cotidianas de uso muy frecuente as</a:t>
                      </a:r>
                      <a:r>
                        <a:rPr kumimoji="0" lang="es-CO" sz="1100" b="0" i="0" u="none" strike="noStrike" cap="none" normalizeH="0" baseline="0" smtClean="0">
                          <a:ln>
                            <a:noFill/>
                          </a:ln>
                          <a:solidFill>
                            <a:schemeClr val="tx1"/>
                          </a:solidFill>
                          <a:effectLst/>
                          <a:latin typeface="Arial"/>
                          <a:cs typeface="Arial" charset="0"/>
                        </a:rPr>
                        <a:t>í</a:t>
                      </a:r>
                      <a:r>
                        <a:rPr kumimoji="0" lang="es-CO" sz="1100" b="0" i="0" u="none" strike="noStrike" cap="none" normalizeH="0" baseline="0" smtClean="0">
                          <a:ln>
                            <a:noFill/>
                          </a:ln>
                          <a:solidFill>
                            <a:schemeClr val="tx1"/>
                          </a:solidFill>
                          <a:effectLst/>
                          <a:latin typeface="Cambria" pitchFamily="18" charset="0"/>
                          <a:cs typeface="Arial" charset="0"/>
                        </a:rPr>
                        <a:t> como frases sencillas destinadas a satisfacer necesidades de tipo inmediato.</a:t>
                      </a:r>
                      <a:endParaRPr kumimoji="0" lang="es-CO" sz="1600" b="1" i="0" u="none" strike="noStrike" cap="none" normalizeH="0" baseline="0" smtClean="0">
                        <a:ln>
                          <a:noFill/>
                        </a:ln>
                        <a:solidFill>
                          <a:schemeClr val="tx1"/>
                        </a:solidFill>
                        <a:effectLst/>
                        <a:latin typeface="Cambria" pitchFamily="18"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Puede presentarse a s</a:t>
                      </a:r>
                      <a:r>
                        <a:rPr kumimoji="0" lang="es-CO" sz="1100" b="0" i="0" u="none" strike="noStrike" cap="none" normalizeH="0" baseline="0" smtClean="0">
                          <a:ln>
                            <a:noFill/>
                          </a:ln>
                          <a:solidFill>
                            <a:schemeClr val="tx1"/>
                          </a:solidFill>
                          <a:effectLst/>
                          <a:latin typeface="Arial"/>
                          <a:cs typeface="Arial" charset="0"/>
                        </a:rPr>
                        <a:t>í</a:t>
                      </a:r>
                      <a:r>
                        <a:rPr kumimoji="0" lang="es-CO" sz="1100" b="0" i="0" u="none" strike="noStrike" cap="none" normalizeH="0" baseline="0" smtClean="0">
                          <a:ln>
                            <a:noFill/>
                          </a:ln>
                          <a:solidFill>
                            <a:schemeClr val="tx1"/>
                          </a:solidFill>
                          <a:effectLst/>
                          <a:latin typeface="Cambria" pitchFamily="18" charset="0"/>
                          <a:cs typeface="Arial" charset="0"/>
                        </a:rPr>
                        <a:t> mismo y a otros, pedir y dar informaci</a:t>
                      </a:r>
                      <a:r>
                        <a:rPr kumimoji="0" lang="es-CO" sz="1100" b="0" i="0" u="none" strike="noStrike" cap="none" normalizeH="0" baseline="0" smtClean="0">
                          <a:ln>
                            <a:noFill/>
                          </a:ln>
                          <a:solidFill>
                            <a:schemeClr val="tx1"/>
                          </a:solidFill>
                          <a:effectLst/>
                          <a:latin typeface="Arial"/>
                          <a:cs typeface="Arial" charset="0"/>
                        </a:rPr>
                        <a:t>ó</a:t>
                      </a:r>
                      <a:r>
                        <a:rPr kumimoji="0" lang="es-CO" sz="1100" b="0" i="0" u="none" strike="noStrike" cap="none" normalizeH="0" baseline="0" smtClean="0">
                          <a:ln>
                            <a:noFill/>
                          </a:ln>
                          <a:solidFill>
                            <a:schemeClr val="tx1"/>
                          </a:solidFill>
                          <a:effectLst/>
                          <a:latin typeface="Cambria" pitchFamily="18" charset="0"/>
                          <a:cs typeface="Arial" charset="0"/>
                        </a:rPr>
                        <a:t>n personal b</a:t>
                      </a:r>
                      <a:r>
                        <a:rPr kumimoji="0" lang="es-CO" sz="1100" b="0" i="0" u="none" strike="noStrike" cap="none" normalizeH="0" baseline="0" smtClean="0">
                          <a:ln>
                            <a:noFill/>
                          </a:ln>
                          <a:solidFill>
                            <a:schemeClr val="tx1"/>
                          </a:solidFill>
                          <a:effectLst/>
                          <a:latin typeface="Arial"/>
                          <a:cs typeface="Arial" charset="0"/>
                        </a:rPr>
                        <a:t>á</a:t>
                      </a:r>
                      <a:r>
                        <a:rPr kumimoji="0" lang="es-CO" sz="1100" b="0" i="0" u="none" strike="noStrike" cap="none" normalizeH="0" baseline="0" smtClean="0">
                          <a:ln>
                            <a:noFill/>
                          </a:ln>
                          <a:solidFill>
                            <a:schemeClr val="tx1"/>
                          </a:solidFill>
                          <a:effectLst/>
                          <a:latin typeface="Cambria" pitchFamily="18" charset="0"/>
                          <a:cs typeface="Arial" charset="0"/>
                        </a:rPr>
                        <a:t>sica sobre su domicilio, sus pertenencias y las personas que conoce.</a:t>
                      </a:r>
                      <a:endParaRPr kumimoji="0" lang="es-CO" sz="1600" b="1" i="0" u="none" strike="noStrike" cap="none" normalizeH="0" baseline="0" smtClean="0">
                        <a:ln>
                          <a:noFill/>
                        </a:ln>
                        <a:solidFill>
                          <a:schemeClr val="tx1"/>
                        </a:solidFill>
                        <a:effectLst/>
                        <a:latin typeface="Cambria" pitchFamily="18"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Puede relacionarse de forma elemental siempre que su interlocutor hable despacio y con claridad y est</a:t>
                      </a:r>
                      <a:r>
                        <a:rPr kumimoji="0" lang="es-CO" sz="1100" b="0" i="0" u="none" strike="noStrike" cap="none" normalizeH="0" baseline="0" smtClean="0">
                          <a:ln>
                            <a:noFill/>
                          </a:ln>
                          <a:solidFill>
                            <a:schemeClr val="tx1"/>
                          </a:solidFill>
                          <a:effectLst/>
                          <a:latin typeface="Arial"/>
                          <a:cs typeface="Arial" charset="0"/>
                        </a:rPr>
                        <a:t>é</a:t>
                      </a:r>
                      <a:r>
                        <a:rPr kumimoji="0" lang="es-CO" sz="1100" b="0" i="0" u="none" strike="noStrike" cap="none" normalizeH="0" baseline="0" smtClean="0">
                          <a:ln>
                            <a:noFill/>
                          </a:ln>
                          <a:solidFill>
                            <a:schemeClr val="tx1"/>
                          </a:solidFill>
                          <a:effectLst/>
                          <a:latin typeface="Cambria" pitchFamily="18" charset="0"/>
                          <a:cs typeface="Arial" charset="0"/>
                        </a:rPr>
                        <a:t> dispuesto a cooperar.</a:t>
                      </a:r>
                      <a:endParaRPr kumimoji="0" lang="es-CO" sz="1600" b="1" i="0" u="none" strike="noStrike" cap="none" normalizeH="0" baseline="0" smtClean="0">
                        <a:ln>
                          <a:noFill/>
                        </a:ln>
                        <a:solidFill>
                          <a:schemeClr val="tx1"/>
                        </a:solidFill>
                        <a:effectLst/>
                        <a:latin typeface="Cambria" pitchFamily="18" charset="0"/>
                        <a:cs typeface="Times New Roman"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0318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sz="1100" b="1" i="0" u="none" strike="noStrike" cap="none" normalizeH="0" baseline="0" smtClean="0">
                          <a:ln>
                            <a:noFill/>
                          </a:ln>
                          <a:solidFill>
                            <a:schemeClr val="tx1"/>
                          </a:solidFill>
                          <a:effectLst/>
                          <a:latin typeface="Times New Roman" charset="0"/>
                          <a:ea typeface="Calibri" pitchFamily="34" charset="0"/>
                          <a:cs typeface="Arial" charset="0"/>
                        </a:rPr>
                        <a:t>B</a:t>
                      </a:r>
                      <a:r>
                        <a:rPr kumimoji="0" lang="es-CO" sz="1100" b="1" i="0" u="none" strike="noStrike" cap="none" normalizeH="0" baseline="0" smtClean="0">
                          <a:ln>
                            <a:noFill/>
                          </a:ln>
                          <a:solidFill>
                            <a:schemeClr val="tx1"/>
                          </a:solidFill>
                          <a:effectLst/>
                          <a:latin typeface="Arial"/>
                          <a:ea typeface="Calibri" pitchFamily="34" charset="0"/>
                          <a:cs typeface="Arial" charset="0"/>
                        </a:rPr>
                        <a:t>á</a:t>
                      </a:r>
                      <a:r>
                        <a:rPr kumimoji="0" lang="es-CO" sz="1100" b="1" i="0" u="none" strike="noStrike" cap="none" normalizeH="0" baseline="0" smtClean="0">
                          <a:ln>
                            <a:noFill/>
                          </a:ln>
                          <a:solidFill>
                            <a:schemeClr val="tx1"/>
                          </a:solidFill>
                          <a:effectLst/>
                          <a:latin typeface="Times New Roman" charset="0"/>
                          <a:ea typeface="Calibri" pitchFamily="34" charset="0"/>
                          <a:cs typeface="Arial" charset="0"/>
                        </a:rPr>
                        <a:t>sico</a:t>
                      </a:r>
                      <a:endParaRPr kumimoji="0" lang="es-CO" sz="1800" b="0" i="0" u="none" strike="noStrike" cap="none" normalizeH="0" baseline="0" smtClean="0">
                        <a:ln>
                          <a:noFill/>
                        </a:ln>
                        <a:solidFill>
                          <a:schemeClr val="tx1"/>
                        </a:solidFill>
                        <a:effectLst/>
                        <a:latin typeface="Arial" charset="0"/>
                        <a:ea typeface="Calibri" pitchFamily="34"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sz="1100" b="1" i="0" u="none" strike="noStrike" cap="none" normalizeH="0" baseline="0" smtClean="0">
                          <a:ln>
                            <a:noFill/>
                          </a:ln>
                          <a:solidFill>
                            <a:schemeClr val="tx1"/>
                          </a:solidFill>
                          <a:effectLst/>
                          <a:latin typeface="Times New Roman" charset="0"/>
                          <a:ea typeface="Calibri" pitchFamily="34" charset="0"/>
                          <a:cs typeface="Arial" charset="0"/>
                        </a:rPr>
                        <a:t>A2</a:t>
                      </a:r>
                      <a:endParaRPr kumimoji="0" lang="es-CO" sz="1800" b="0" i="0" u="none" strike="noStrike" cap="none" normalizeH="0" baseline="0" smtClean="0">
                        <a:ln>
                          <a:noFill/>
                        </a:ln>
                        <a:solidFill>
                          <a:schemeClr val="tx1"/>
                        </a:solidFill>
                        <a:effectLst/>
                        <a:latin typeface="Arial" charset="0"/>
                        <a:ea typeface="Calibri" pitchFamily="34"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Es capaz de comprender frases y expresiones de uso frecuente relacionadas con </a:t>
                      </a:r>
                      <a:r>
                        <a:rPr kumimoji="0" lang="es-CO" sz="1100" b="0" i="0" u="none" strike="noStrike" cap="none" normalizeH="0" baseline="0" smtClean="0">
                          <a:ln>
                            <a:noFill/>
                          </a:ln>
                          <a:solidFill>
                            <a:schemeClr val="tx1"/>
                          </a:solidFill>
                          <a:effectLst/>
                          <a:latin typeface="Arial"/>
                          <a:cs typeface="Arial" charset="0"/>
                        </a:rPr>
                        <a:t>á</a:t>
                      </a:r>
                      <a:r>
                        <a:rPr kumimoji="0" lang="es-CO" sz="1100" b="0" i="0" u="none" strike="noStrike" cap="none" normalizeH="0" baseline="0" smtClean="0">
                          <a:ln>
                            <a:noFill/>
                          </a:ln>
                          <a:solidFill>
                            <a:schemeClr val="tx1"/>
                          </a:solidFill>
                          <a:effectLst/>
                          <a:latin typeface="Cambria" pitchFamily="18" charset="0"/>
                          <a:cs typeface="Arial" charset="0"/>
                        </a:rPr>
                        <a:t>reas de experiencia que le son especialmente relevantes (informaci</a:t>
                      </a:r>
                      <a:r>
                        <a:rPr kumimoji="0" lang="es-CO" sz="1100" b="0" i="0" u="none" strike="noStrike" cap="none" normalizeH="0" baseline="0" smtClean="0">
                          <a:ln>
                            <a:noFill/>
                          </a:ln>
                          <a:solidFill>
                            <a:schemeClr val="tx1"/>
                          </a:solidFill>
                          <a:effectLst/>
                          <a:latin typeface="Arial"/>
                          <a:cs typeface="Arial" charset="0"/>
                        </a:rPr>
                        <a:t>ó</a:t>
                      </a:r>
                      <a:r>
                        <a:rPr kumimoji="0" lang="es-CO" sz="1100" b="0" i="0" u="none" strike="noStrike" cap="none" normalizeH="0" baseline="0" smtClean="0">
                          <a:ln>
                            <a:noFill/>
                          </a:ln>
                          <a:solidFill>
                            <a:schemeClr val="tx1"/>
                          </a:solidFill>
                          <a:effectLst/>
                          <a:latin typeface="Cambria" pitchFamily="18" charset="0"/>
                          <a:cs typeface="Arial" charset="0"/>
                        </a:rPr>
                        <a:t>n b</a:t>
                      </a:r>
                      <a:r>
                        <a:rPr kumimoji="0" lang="es-CO" sz="1100" b="0" i="0" u="none" strike="noStrike" cap="none" normalizeH="0" baseline="0" smtClean="0">
                          <a:ln>
                            <a:noFill/>
                          </a:ln>
                          <a:solidFill>
                            <a:schemeClr val="tx1"/>
                          </a:solidFill>
                          <a:effectLst/>
                          <a:latin typeface="Arial"/>
                          <a:cs typeface="Arial" charset="0"/>
                        </a:rPr>
                        <a:t>á</a:t>
                      </a:r>
                      <a:r>
                        <a:rPr kumimoji="0" lang="es-CO" sz="1100" b="0" i="0" u="none" strike="noStrike" cap="none" normalizeH="0" baseline="0" smtClean="0">
                          <a:ln>
                            <a:noFill/>
                          </a:ln>
                          <a:solidFill>
                            <a:schemeClr val="tx1"/>
                          </a:solidFill>
                          <a:effectLst/>
                          <a:latin typeface="Cambria" pitchFamily="18" charset="0"/>
                          <a:cs typeface="Arial" charset="0"/>
                        </a:rPr>
                        <a:t>sica sobre s</a:t>
                      </a:r>
                      <a:r>
                        <a:rPr kumimoji="0" lang="es-CO" sz="1100" b="0" i="0" u="none" strike="noStrike" cap="none" normalizeH="0" baseline="0" smtClean="0">
                          <a:ln>
                            <a:noFill/>
                          </a:ln>
                          <a:solidFill>
                            <a:schemeClr val="tx1"/>
                          </a:solidFill>
                          <a:effectLst/>
                          <a:latin typeface="Arial"/>
                          <a:cs typeface="Arial" charset="0"/>
                        </a:rPr>
                        <a:t>í</a:t>
                      </a:r>
                      <a:r>
                        <a:rPr kumimoji="0" lang="es-CO" sz="1100" b="0" i="0" u="none" strike="noStrike" cap="none" normalizeH="0" baseline="0" smtClean="0">
                          <a:ln>
                            <a:noFill/>
                          </a:ln>
                          <a:solidFill>
                            <a:schemeClr val="tx1"/>
                          </a:solidFill>
                          <a:effectLst/>
                          <a:latin typeface="Cambria" pitchFamily="18" charset="0"/>
                          <a:cs typeface="Arial" charset="0"/>
                        </a:rPr>
                        <a:t> mismo y su familia, compras, lugares de inter</a:t>
                      </a:r>
                      <a:r>
                        <a:rPr kumimoji="0" lang="es-CO" sz="1100" b="0" i="0" u="none" strike="noStrike" cap="none" normalizeH="0" baseline="0" smtClean="0">
                          <a:ln>
                            <a:noFill/>
                          </a:ln>
                          <a:solidFill>
                            <a:schemeClr val="tx1"/>
                          </a:solidFill>
                          <a:effectLst/>
                          <a:latin typeface="Arial"/>
                          <a:cs typeface="Arial" charset="0"/>
                        </a:rPr>
                        <a:t>é</a:t>
                      </a:r>
                      <a:r>
                        <a:rPr kumimoji="0" lang="es-CO" sz="1100" b="0" i="0" u="none" strike="noStrike" cap="none" normalizeH="0" baseline="0" smtClean="0">
                          <a:ln>
                            <a:noFill/>
                          </a:ln>
                          <a:solidFill>
                            <a:schemeClr val="tx1"/>
                          </a:solidFill>
                          <a:effectLst/>
                          <a:latin typeface="Cambria" pitchFamily="18" charset="0"/>
                          <a:cs typeface="Arial" charset="0"/>
                        </a:rPr>
                        <a:t>s, ocupaciones, etc.)</a:t>
                      </a:r>
                      <a:endParaRPr kumimoji="0" lang="es-CO" sz="1600" b="1" i="0" u="none" strike="noStrike" cap="none" normalizeH="0" baseline="0" smtClean="0">
                        <a:ln>
                          <a:noFill/>
                        </a:ln>
                        <a:solidFill>
                          <a:schemeClr val="tx1"/>
                        </a:solidFill>
                        <a:effectLst/>
                        <a:latin typeface="Cambria" pitchFamily="18"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Sabe comunicarse a la hora de llevar a cabo tareas simples y cotidianas que no requieran m</a:t>
                      </a:r>
                      <a:r>
                        <a:rPr kumimoji="0" lang="es-CO" sz="1100" b="0" i="0" u="none" strike="noStrike" cap="none" normalizeH="0" baseline="0" smtClean="0">
                          <a:ln>
                            <a:noFill/>
                          </a:ln>
                          <a:solidFill>
                            <a:schemeClr val="tx1"/>
                          </a:solidFill>
                          <a:effectLst/>
                          <a:latin typeface="Arial"/>
                          <a:cs typeface="Arial" charset="0"/>
                        </a:rPr>
                        <a:t>á</a:t>
                      </a:r>
                      <a:r>
                        <a:rPr kumimoji="0" lang="es-CO" sz="1100" b="0" i="0" u="none" strike="noStrike" cap="none" normalizeH="0" baseline="0" smtClean="0">
                          <a:ln>
                            <a:noFill/>
                          </a:ln>
                          <a:solidFill>
                            <a:schemeClr val="tx1"/>
                          </a:solidFill>
                          <a:effectLst/>
                          <a:latin typeface="Cambria" pitchFamily="18" charset="0"/>
                          <a:cs typeface="Arial" charset="0"/>
                        </a:rPr>
                        <a:t>s que intercambios sencillos y directos de informaci</a:t>
                      </a:r>
                      <a:r>
                        <a:rPr kumimoji="0" lang="es-CO" sz="1100" b="0" i="0" u="none" strike="noStrike" cap="none" normalizeH="0" baseline="0" smtClean="0">
                          <a:ln>
                            <a:noFill/>
                          </a:ln>
                          <a:solidFill>
                            <a:schemeClr val="tx1"/>
                          </a:solidFill>
                          <a:effectLst/>
                          <a:latin typeface="Arial"/>
                          <a:cs typeface="Arial" charset="0"/>
                        </a:rPr>
                        <a:t>ó</a:t>
                      </a:r>
                      <a:r>
                        <a:rPr kumimoji="0" lang="es-CO" sz="1100" b="0" i="0" u="none" strike="noStrike" cap="none" normalizeH="0" baseline="0" smtClean="0">
                          <a:ln>
                            <a:noFill/>
                          </a:ln>
                          <a:solidFill>
                            <a:schemeClr val="tx1"/>
                          </a:solidFill>
                          <a:effectLst/>
                          <a:latin typeface="Cambria" pitchFamily="18" charset="0"/>
                          <a:cs typeface="Arial" charset="0"/>
                        </a:rPr>
                        <a:t>n sobre cuestiones que le son conocidas o habituales.</a:t>
                      </a:r>
                      <a:endParaRPr kumimoji="0" lang="es-CO" sz="1600" b="1" i="0" u="none" strike="noStrike" cap="none" normalizeH="0" baseline="0" smtClean="0">
                        <a:ln>
                          <a:noFill/>
                        </a:ln>
                        <a:solidFill>
                          <a:schemeClr val="tx1"/>
                        </a:solidFill>
                        <a:effectLst/>
                        <a:latin typeface="Cambria" pitchFamily="18"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Sabe describir en t</a:t>
                      </a:r>
                      <a:r>
                        <a:rPr kumimoji="0" lang="es-CO" sz="1100" b="0" i="0" u="none" strike="noStrike" cap="none" normalizeH="0" baseline="0" smtClean="0">
                          <a:ln>
                            <a:noFill/>
                          </a:ln>
                          <a:solidFill>
                            <a:schemeClr val="tx1"/>
                          </a:solidFill>
                          <a:effectLst/>
                          <a:latin typeface="Arial"/>
                          <a:cs typeface="Arial" charset="0"/>
                        </a:rPr>
                        <a:t>é</a:t>
                      </a:r>
                      <a:r>
                        <a:rPr kumimoji="0" lang="es-CO" sz="1100" b="0" i="0" u="none" strike="noStrike" cap="none" normalizeH="0" baseline="0" smtClean="0">
                          <a:ln>
                            <a:noFill/>
                          </a:ln>
                          <a:solidFill>
                            <a:schemeClr val="tx1"/>
                          </a:solidFill>
                          <a:effectLst/>
                          <a:latin typeface="Cambria" pitchFamily="18" charset="0"/>
                          <a:cs typeface="Arial" charset="0"/>
                        </a:rPr>
                        <a:t>rminos sencillos aspectos de su pasado y su entorno as</a:t>
                      </a:r>
                      <a:r>
                        <a:rPr kumimoji="0" lang="es-CO" sz="1100" b="0" i="0" u="none" strike="noStrike" cap="none" normalizeH="0" baseline="0" smtClean="0">
                          <a:ln>
                            <a:noFill/>
                          </a:ln>
                          <a:solidFill>
                            <a:schemeClr val="tx1"/>
                          </a:solidFill>
                          <a:effectLst/>
                          <a:latin typeface="Arial"/>
                          <a:cs typeface="Arial" charset="0"/>
                        </a:rPr>
                        <a:t>í</a:t>
                      </a:r>
                      <a:r>
                        <a:rPr kumimoji="0" lang="es-CO" sz="1100" b="0" i="0" u="none" strike="noStrike" cap="none" normalizeH="0" baseline="0" smtClean="0">
                          <a:ln>
                            <a:noFill/>
                          </a:ln>
                          <a:solidFill>
                            <a:schemeClr val="tx1"/>
                          </a:solidFill>
                          <a:effectLst/>
                          <a:latin typeface="Cambria" pitchFamily="18" charset="0"/>
                          <a:cs typeface="Arial" charset="0"/>
                        </a:rPr>
                        <a:t> como cuestiones relacionadas con sus necesidades inmediatas</a:t>
                      </a:r>
                      <a:endParaRPr kumimoji="0" lang="es-CO" sz="1600" b="1" i="0" u="none" strike="noStrike" cap="none" normalizeH="0" baseline="0" smtClean="0">
                        <a:ln>
                          <a:noFill/>
                        </a:ln>
                        <a:solidFill>
                          <a:schemeClr val="tx1"/>
                        </a:solidFill>
                        <a:effectLst/>
                        <a:latin typeface="Cambria" pitchFamily="18" charset="0"/>
                        <a:cs typeface="Times New Roman"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0318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sz="1100" b="1" i="0" u="none" strike="noStrike" cap="none" normalizeH="0" baseline="0" smtClean="0">
                          <a:ln>
                            <a:noFill/>
                          </a:ln>
                          <a:solidFill>
                            <a:schemeClr val="tx1"/>
                          </a:solidFill>
                          <a:effectLst/>
                          <a:latin typeface="Times New Roman" charset="0"/>
                          <a:ea typeface="Calibri" pitchFamily="34" charset="0"/>
                          <a:cs typeface="Arial" charset="0"/>
                        </a:rPr>
                        <a:t>Pre- intermedio</a:t>
                      </a:r>
                      <a:endParaRPr kumimoji="0" lang="es-CO" sz="1800" b="0" i="0" u="none" strike="noStrike" cap="none" normalizeH="0" baseline="0" smtClean="0">
                        <a:ln>
                          <a:noFill/>
                        </a:ln>
                        <a:solidFill>
                          <a:schemeClr val="tx1"/>
                        </a:solidFill>
                        <a:effectLst/>
                        <a:latin typeface="Arial" charset="0"/>
                        <a:ea typeface="Calibri" pitchFamily="34"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3333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CO" sz="1100" b="1" i="0" u="none" strike="noStrike" cap="none" normalizeH="0" baseline="0" smtClean="0">
                          <a:ln>
                            <a:noFill/>
                          </a:ln>
                          <a:solidFill>
                            <a:schemeClr val="tx1"/>
                          </a:solidFill>
                          <a:effectLst/>
                          <a:latin typeface="Times New Roman" charset="0"/>
                          <a:ea typeface="Calibri" pitchFamily="34" charset="0"/>
                          <a:cs typeface="Arial" charset="0"/>
                        </a:rPr>
                        <a:t>B1</a:t>
                      </a:r>
                      <a:endParaRPr kumimoji="0" lang="es-CO" sz="1800" b="0" i="0" u="none" strike="noStrike" cap="none" normalizeH="0" baseline="0" smtClean="0">
                        <a:ln>
                          <a:noFill/>
                        </a:ln>
                        <a:solidFill>
                          <a:schemeClr val="tx1"/>
                        </a:solidFill>
                        <a:effectLst/>
                        <a:latin typeface="Arial" charset="0"/>
                        <a:ea typeface="Calibri" pitchFamily="34"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3333CC"/>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Es capaz de comprender los puntos principales de textos claros y en lengua est</a:t>
                      </a:r>
                      <a:r>
                        <a:rPr kumimoji="0" lang="es-CO" sz="1100" b="0" i="0" u="none" strike="noStrike" cap="none" normalizeH="0" baseline="0" smtClean="0">
                          <a:ln>
                            <a:noFill/>
                          </a:ln>
                          <a:solidFill>
                            <a:schemeClr val="tx1"/>
                          </a:solidFill>
                          <a:effectLst/>
                          <a:latin typeface="Arial"/>
                          <a:cs typeface="Arial" charset="0"/>
                        </a:rPr>
                        <a:t>á</a:t>
                      </a:r>
                      <a:r>
                        <a:rPr kumimoji="0" lang="es-CO" sz="1100" b="0" i="0" u="none" strike="noStrike" cap="none" normalizeH="0" baseline="0" smtClean="0">
                          <a:ln>
                            <a:noFill/>
                          </a:ln>
                          <a:solidFill>
                            <a:schemeClr val="tx1"/>
                          </a:solidFill>
                          <a:effectLst/>
                          <a:latin typeface="Cambria" pitchFamily="18" charset="0"/>
                          <a:cs typeface="Arial" charset="0"/>
                        </a:rPr>
                        <a:t>ndar si tratan sobre cuestiones que le son conocidas, ya sea en situaciones de trabajo, de estudio o de ocio.</a:t>
                      </a:r>
                      <a:endParaRPr kumimoji="0" lang="es-CO" sz="1600" b="1" i="0" u="none" strike="noStrike" cap="none" normalizeH="0" baseline="0" smtClean="0">
                        <a:ln>
                          <a:noFill/>
                        </a:ln>
                        <a:solidFill>
                          <a:schemeClr val="tx1"/>
                        </a:solidFill>
                        <a:effectLst/>
                        <a:latin typeface="Cambria" pitchFamily="18"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Sabe desenvolverse en la mayor parte de las situaciones que pueden surgir durante un viaje por zonas donde se utiliza la lengua.</a:t>
                      </a:r>
                      <a:endParaRPr kumimoji="0" lang="es-CO" sz="1600" b="1" i="0" u="none" strike="noStrike" cap="none" normalizeH="0" baseline="0" smtClean="0">
                        <a:ln>
                          <a:noFill/>
                        </a:ln>
                        <a:solidFill>
                          <a:schemeClr val="tx1"/>
                        </a:solidFill>
                        <a:effectLst/>
                        <a:latin typeface="Cambria" pitchFamily="18"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Es capaz de producir textos sencillos y coherentes sobre temas que le son familiares o en los que tiene un inter</a:t>
                      </a:r>
                      <a:r>
                        <a:rPr kumimoji="0" lang="es-CO" sz="1100" b="0" i="0" u="none" strike="noStrike" cap="none" normalizeH="0" baseline="0" smtClean="0">
                          <a:ln>
                            <a:noFill/>
                          </a:ln>
                          <a:solidFill>
                            <a:schemeClr val="tx1"/>
                          </a:solidFill>
                          <a:effectLst/>
                          <a:latin typeface="Arial"/>
                          <a:cs typeface="Arial" charset="0"/>
                        </a:rPr>
                        <a:t>é</a:t>
                      </a:r>
                      <a:r>
                        <a:rPr kumimoji="0" lang="es-CO" sz="1100" b="0" i="0" u="none" strike="noStrike" cap="none" normalizeH="0" baseline="0" smtClean="0">
                          <a:ln>
                            <a:noFill/>
                          </a:ln>
                          <a:solidFill>
                            <a:schemeClr val="tx1"/>
                          </a:solidFill>
                          <a:effectLst/>
                          <a:latin typeface="Cambria" pitchFamily="18" charset="0"/>
                          <a:cs typeface="Arial" charset="0"/>
                        </a:rPr>
                        <a:t>s personal.</a:t>
                      </a:r>
                      <a:endParaRPr kumimoji="0" lang="es-CO" sz="1600" b="1" i="0" u="none" strike="noStrike" cap="none" normalizeH="0" baseline="0" smtClean="0">
                        <a:ln>
                          <a:noFill/>
                        </a:ln>
                        <a:solidFill>
                          <a:schemeClr val="tx1"/>
                        </a:solidFill>
                        <a:effectLst/>
                        <a:latin typeface="Cambria" pitchFamily="18" charset="0"/>
                        <a:cs typeface="Times New Roman" charset="0"/>
                      </a:endParaRPr>
                    </a:p>
                    <a:p>
                      <a:pPr marL="0" marR="0" lvl="0" indent="0" algn="l" defTabSz="914400" rtl="0" eaLnBrk="0" fontAlgn="base" latinLnBrk="0" hangingPunct="0">
                        <a:lnSpc>
                          <a:spcPct val="100000"/>
                        </a:lnSpc>
                        <a:spcBef>
                          <a:spcPct val="0"/>
                        </a:spcBef>
                        <a:spcAft>
                          <a:spcPct val="0"/>
                        </a:spcAft>
                        <a:buClrTx/>
                        <a:buSzTx/>
                        <a:buFont typeface="Symbol" charset="2"/>
                        <a:buChar char=""/>
                        <a:tabLst/>
                      </a:pPr>
                      <a:r>
                        <a:rPr kumimoji="0" lang="es-CO" sz="1100" b="0" i="0" u="none" strike="noStrike" cap="none" normalizeH="0" baseline="0" smtClean="0">
                          <a:ln>
                            <a:noFill/>
                          </a:ln>
                          <a:solidFill>
                            <a:schemeClr val="tx1"/>
                          </a:solidFill>
                          <a:effectLst/>
                          <a:latin typeface="Cambria" pitchFamily="18" charset="0"/>
                          <a:cs typeface="Arial" charset="0"/>
                        </a:rPr>
                        <a:t>Puede describir experiencias, acontecimientos, deseos y aspiraciones, as</a:t>
                      </a:r>
                      <a:r>
                        <a:rPr kumimoji="0" lang="es-CO" sz="1100" b="0" i="0" u="none" strike="noStrike" cap="none" normalizeH="0" baseline="0" smtClean="0">
                          <a:ln>
                            <a:noFill/>
                          </a:ln>
                          <a:solidFill>
                            <a:schemeClr val="tx1"/>
                          </a:solidFill>
                          <a:effectLst/>
                          <a:latin typeface="Arial"/>
                          <a:cs typeface="Arial" charset="0"/>
                        </a:rPr>
                        <a:t>í</a:t>
                      </a:r>
                      <a:r>
                        <a:rPr kumimoji="0" lang="es-CO" sz="1100" b="0" i="0" u="none" strike="noStrike" cap="none" normalizeH="0" baseline="0" smtClean="0">
                          <a:ln>
                            <a:noFill/>
                          </a:ln>
                          <a:solidFill>
                            <a:schemeClr val="tx1"/>
                          </a:solidFill>
                          <a:effectLst/>
                          <a:latin typeface="Cambria" pitchFamily="18" charset="0"/>
                          <a:cs typeface="Arial" charset="0"/>
                        </a:rPr>
                        <a:t> como justificar brevemente sus opiniones o explicar sus planes.</a:t>
                      </a:r>
                      <a:endParaRPr kumimoji="0" lang="es-CO" sz="1600" b="1" i="0" u="none" strike="noStrike" cap="none" normalizeH="0" baseline="0" smtClean="0">
                        <a:ln>
                          <a:noFill/>
                        </a:ln>
                        <a:solidFill>
                          <a:schemeClr val="tx1"/>
                        </a:solidFill>
                        <a:effectLst/>
                        <a:latin typeface="Cambria" pitchFamily="18" charset="0"/>
                        <a:cs typeface="Times New Roman"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 name="Text Box 4"/>
          <p:cNvSpPr txBox="1">
            <a:spLocks/>
          </p:cNvSpPr>
          <p:nvPr/>
        </p:nvSpPr>
        <p:spPr bwMode="auto">
          <a:xfrm>
            <a:off x="2887663" y="836613"/>
            <a:ext cx="3518586" cy="372696"/>
          </a:xfrm>
          <a:prstGeom prst="rect">
            <a:avLst/>
          </a:prstGeom>
          <a:noFill/>
          <a:ln w="25400">
            <a:noFill/>
            <a:miter lim="800000"/>
            <a:headEnd/>
            <a:tailEnd/>
          </a:ln>
          <a:effectLst>
            <a:prstShdw prst="shdw18" dist="17961" dir="13500000">
              <a:schemeClr val="accent1">
                <a:gamma/>
                <a:shade val="60000"/>
                <a:invGamma/>
              </a:schemeClr>
            </a:prstShdw>
          </a:effectLst>
        </p:spPr>
        <p:txBody>
          <a:bodyPr wrap="none" lIns="64291" tIns="32146" rIns="64291" bIns="32146">
            <a:spAutoFit/>
          </a:bodyPr>
          <a:lstStyle/>
          <a:p>
            <a:pPr algn="ctr" defTabSz="642938"/>
            <a:r>
              <a:rPr lang="es-CO" sz="2000" b="1" dirty="0" smtClean="0">
                <a:solidFill>
                  <a:schemeClr val="hlink"/>
                </a:solidFill>
                <a:ea typeface="ＭＳ Ｐゴシック" pitchFamily="-108" charset="-128"/>
                <a:cs typeface="Arial" charset="0"/>
                <a:sym typeface="Gill Sans" pitchFamily="-108" charset="0"/>
              </a:rPr>
              <a:t>Definición de Niveles Inglés</a:t>
            </a:r>
            <a:endParaRPr lang="es-CO" sz="2000" b="1" dirty="0">
              <a:solidFill>
                <a:schemeClr val="hlink"/>
              </a:solidFill>
              <a:ea typeface="ＭＳ Ｐゴシック" pitchFamily="-108" charset="-128"/>
              <a:cs typeface="Arial" charset="0"/>
              <a:sym typeface="Gill Sans" pitchFamily="-10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87363" y="928670"/>
            <a:ext cx="8388350" cy="4093424"/>
          </a:xfrm>
          <a:prstGeom prst="rect">
            <a:avLst/>
          </a:prstGeom>
          <a:noFill/>
          <a:ln w="9525">
            <a:noFill/>
            <a:miter lim="800000"/>
            <a:headEnd/>
            <a:tailEnd/>
          </a:ln>
        </p:spPr>
        <p:txBody>
          <a:bodyPr lIns="91435" tIns="45718" rIns="91435" bIns="45718" anchor="ctr">
            <a:spAutoFit/>
          </a:bodyPr>
          <a:lstStyle/>
          <a:p>
            <a:pPr marL="377825" indent="-377825" algn="ctr" defTabSz="457200"/>
            <a:r>
              <a:rPr lang="es-ES" sz="2000" b="1" dirty="0" smtClean="0">
                <a:solidFill>
                  <a:schemeClr val="hlink"/>
                </a:solidFill>
                <a:ea typeface="ＭＳ Ｐゴシック" pitchFamily="-108" charset="-128"/>
                <a:cs typeface="Arial" charset="0"/>
                <a:sym typeface="Gill Sans" pitchFamily="-108" charset="0"/>
              </a:rPr>
              <a:t>La construcción de SABER PRO</a:t>
            </a:r>
            <a:endParaRPr lang="es-ES" sz="2000" b="1" i="1" dirty="0">
              <a:solidFill>
                <a:schemeClr val="hlink"/>
              </a:solidFill>
              <a:ea typeface="ＭＳ Ｐゴシック" pitchFamily="-108" charset="-128"/>
              <a:cs typeface="Arial" charset="0"/>
              <a:sym typeface="Gill Sans" pitchFamily="-108" charset="0"/>
            </a:endParaRPr>
          </a:p>
          <a:p>
            <a:pPr marL="377825" indent="-377825" defTabSz="457200"/>
            <a:endParaRPr lang="es-CO" sz="2000" dirty="0" smtClean="0">
              <a:ea typeface="ＭＳ Ｐゴシック" pitchFamily="-108" charset="-128"/>
              <a:cs typeface="Arial" charset="0"/>
            </a:endParaRPr>
          </a:p>
          <a:p>
            <a:pPr marL="377825" indent="-377825" defTabSz="457200"/>
            <a:endParaRPr lang="es-CO" sz="2000" dirty="0" smtClean="0">
              <a:ea typeface="ＭＳ Ｐゴシック" pitchFamily="-108" charset="-128"/>
              <a:cs typeface="Arial" charset="0"/>
            </a:endParaRPr>
          </a:p>
          <a:p>
            <a:pPr marL="377825" indent="-377825" defTabSz="457200"/>
            <a:endParaRPr lang="es-CO" sz="2000" dirty="0" smtClean="0">
              <a:ea typeface="ＭＳ Ｐゴシック" pitchFamily="-108" charset="-128"/>
              <a:cs typeface="Arial" charset="0"/>
            </a:endParaRPr>
          </a:p>
          <a:p>
            <a:pPr marL="377825" indent="-377825" defTabSz="457200">
              <a:buClr>
                <a:srgbClr val="C00000"/>
              </a:buClr>
              <a:buFont typeface="Wingdings" pitchFamily="2" charset="2"/>
              <a:buChar char="Ø"/>
            </a:pPr>
            <a:r>
              <a:rPr lang="es-CO" sz="2000" dirty="0" smtClean="0">
                <a:ea typeface="ＭＳ Ｐゴシック" pitchFamily="-108" charset="-128"/>
                <a:cs typeface="Arial" charset="0"/>
              </a:rPr>
              <a:t>Periodo de transición: desarrollo y pilotaje de pruebas nuevas</a:t>
            </a:r>
          </a:p>
          <a:p>
            <a:pPr marL="377825" indent="-377825" defTabSz="457200">
              <a:buClr>
                <a:srgbClr val="C00000"/>
              </a:buClr>
              <a:buFont typeface="Wingdings" pitchFamily="2" charset="2"/>
              <a:buChar char="Ø"/>
            </a:pPr>
            <a:endParaRPr lang="es-CO" sz="2000" dirty="0" smtClean="0">
              <a:ea typeface="ＭＳ Ｐゴシック" pitchFamily="-108" charset="-128"/>
              <a:cs typeface="Arial" charset="0"/>
            </a:endParaRPr>
          </a:p>
          <a:p>
            <a:pPr marL="377825" indent="-377825" defTabSz="457200">
              <a:buClr>
                <a:srgbClr val="C00000"/>
              </a:buClr>
              <a:buFont typeface="Wingdings" pitchFamily="2" charset="2"/>
              <a:buChar char="Ø"/>
            </a:pPr>
            <a:r>
              <a:rPr lang="es-CO" sz="2000" dirty="0" smtClean="0">
                <a:ea typeface="ＭＳ Ｐゴシック" pitchFamily="-108" charset="-128"/>
                <a:cs typeface="Arial" charset="0"/>
              </a:rPr>
              <a:t>Propuesta de estructura</a:t>
            </a:r>
          </a:p>
          <a:p>
            <a:pPr marL="377825" indent="-377825" defTabSz="457200">
              <a:buFont typeface="Arial" pitchFamily="34" charset="0"/>
              <a:buChar char="•"/>
            </a:pPr>
            <a:endParaRPr lang="es-CO" sz="2000" dirty="0">
              <a:ea typeface="ＭＳ Ｐゴシック" pitchFamily="-108" charset="-128"/>
              <a:cs typeface="Arial" charset="0"/>
            </a:endParaRPr>
          </a:p>
          <a:p>
            <a:pPr marL="914400" lvl="1" indent="-457200" defTabSz="457200">
              <a:buAutoNum type="arabicPeriod"/>
            </a:pPr>
            <a:r>
              <a:rPr lang="es-CO" sz="2000" dirty="0" smtClean="0">
                <a:ea typeface="ＭＳ Ｐゴシック" pitchFamily="-108" charset="-128"/>
                <a:cs typeface="Arial" charset="0"/>
                <a:sym typeface="Gill Sans" pitchFamily="-108" charset="0"/>
              </a:rPr>
              <a:t>Competencias Genéricas</a:t>
            </a:r>
          </a:p>
          <a:p>
            <a:pPr marL="457200" indent="-457200" defTabSz="457200">
              <a:buAutoNum type="arabicPeriod"/>
            </a:pPr>
            <a:endParaRPr lang="es-CO" sz="2000" dirty="0">
              <a:ea typeface="ＭＳ Ｐゴシック" pitchFamily="-108" charset="-128"/>
              <a:cs typeface="Arial" charset="0"/>
              <a:sym typeface="Gill Sans" pitchFamily="-108" charset="0"/>
            </a:endParaRPr>
          </a:p>
          <a:p>
            <a:pPr marL="914400" lvl="1" indent="-457200" defTabSz="457200">
              <a:buFont typeface="+mj-lt"/>
              <a:buAutoNum type="arabicPeriod" startAt="2"/>
            </a:pPr>
            <a:r>
              <a:rPr lang="es-CO" sz="2000" dirty="0" smtClean="0">
                <a:ea typeface="ＭＳ Ｐゴシック" pitchFamily="-108" charset="-128"/>
                <a:cs typeface="Arial" charset="0"/>
                <a:sym typeface="Gill Sans" pitchFamily="-108" charset="0"/>
              </a:rPr>
              <a:t>Competencias Específicas</a:t>
            </a:r>
          </a:p>
          <a:p>
            <a:pPr marL="457200" indent="-457200" defTabSz="457200"/>
            <a:r>
              <a:rPr lang="es-CO" sz="2000" dirty="0" smtClean="0">
                <a:ea typeface="ＭＳ Ｐゴシック" pitchFamily="-108" charset="-128"/>
                <a:cs typeface="Arial" charset="0"/>
                <a:sym typeface="Gill Sans" pitchFamily="-108" charset="0"/>
              </a:rPr>
              <a:t>	</a:t>
            </a:r>
          </a:p>
          <a:p>
            <a:pPr marL="457200" indent="-457200" defTabSz="457200"/>
            <a:r>
              <a:rPr lang="es-CO" sz="2000" dirty="0" smtClean="0">
                <a:ea typeface="ＭＳ Ｐゴシック" pitchFamily="-108" charset="-128"/>
                <a:cs typeface="Arial" charset="0"/>
                <a:sym typeface="Gill Sans" pitchFamily="-108" charset="0"/>
              </a:rPr>
              <a:t>	</a:t>
            </a:r>
            <a:endParaRPr lang="es-CO" sz="2000" dirty="0">
              <a:ea typeface="ＭＳ Ｐゴシック" pitchFamily="-108" charset="-128"/>
              <a:cs typeface="Arial" charset="0"/>
              <a:sym typeface="Gill Sans" pitchFamily="-10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ext Box 2"/>
          <p:cNvSpPr txBox="1">
            <a:spLocks/>
          </p:cNvSpPr>
          <p:nvPr/>
        </p:nvSpPr>
        <p:spPr bwMode="auto">
          <a:xfrm>
            <a:off x="1428728" y="1000108"/>
            <a:ext cx="5254895" cy="372696"/>
          </a:xfrm>
          <a:prstGeom prst="rect">
            <a:avLst/>
          </a:prstGeom>
          <a:noFill/>
          <a:ln w="25400">
            <a:noFill/>
            <a:miter lim="800000"/>
            <a:headEnd/>
            <a:tailEnd/>
          </a:ln>
          <a:effectLst>
            <a:prstShdw prst="shdw18" dist="17961" dir="13500000">
              <a:schemeClr val="accent1">
                <a:gamma/>
                <a:shade val="60000"/>
                <a:invGamma/>
              </a:schemeClr>
            </a:prstShdw>
          </a:effectLst>
        </p:spPr>
        <p:txBody>
          <a:bodyPr wrap="none" lIns="64291" tIns="32146" rIns="64291" bIns="32146">
            <a:spAutoFit/>
          </a:bodyPr>
          <a:lstStyle/>
          <a:p>
            <a:pPr defTabSz="642938"/>
            <a:r>
              <a:rPr lang="es-CO" sz="2000" b="1" dirty="0" smtClean="0">
                <a:solidFill>
                  <a:schemeClr val="hlink"/>
                </a:solidFill>
                <a:ea typeface="ＭＳ Ｐゴシック" pitchFamily="34" charset="-128"/>
                <a:cs typeface="Arial" pitchFamily="34" charset="0"/>
                <a:sym typeface="Gill Sans" pitchFamily="-108" charset="0"/>
              </a:rPr>
              <a:t>Plan de Transición ECAES -&gt; SABER PRO</a:t>
            </a:r>
            <a:endParaRPr lang="es-ES" sz="2000" b="1" dirty="0">
              <a:solidFill>
                <a:schemeClr val="hlink"/>
              </a:solidFill>
              <a:ea typeface="ＭＳ Ｐゴシック" pitchFamily="34" charset="-128"/>
              <a:cs typeface="Arial" pitchFamily="34" charset="0"/>
              <a:sym typeface="Gill Sans" pitchFamily="-108" charset="0"/>
            </a:endParaRPr>
          </a:p>
        </p:txBody>
      </p:sp>
      <p:sp>
        <p:nvSpPr>
          <p:cNvPr id="211971" name="Rectangle 3"/>
          <p:cNvSpPr>
            <a:spLocks noChangeArrowheads="1"/>
          </p:cNvSpPr>
          <p:nvPr/>
        </p:nvSpPr>
        <p:spPr bwMode="auto">
          <a:xfrm>
            <a:off x="268288" y="1714488"/>
            <a:ext cx="8191500" cy="4714908"/>
          </a:xfrm>
          <a:prstGeom prst="rect">
            <a:avLst/>
          </a:prstGeom>
          <a:noFill/>
          <a:ln w="9525">
            <a:noFill/>
            <a:miter lim="800000"/>
            <a:headEnd/>
            <a:tailEnd/>
          </a:ln>
        </p:spPr>
        <p:txBody>
          <a:bodyPr lIns="64291" tIns="32146" rIns="64291" bIns="32146"/>
          <a:lstStyle/>
          <a:p>
            <a:pPr marL="342900" indent="-342900">
              <a:lnSpc>
                <a:spcPct val="90000"/>
              </a:lnSpc>
              <a:spcBef>
                <a:spcPct val="20000"/>
              </a:spcBef>
              <a:buClr>
                <a:srgbClr val="CC0A21"/>
              </a:buClr>
            </a:pP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Meta Noviembre 2012: Módulos específicos desarrollados para 80% de la población de ES. </a:t>
            </a:r>
          </a:p>
          <a:p>
            <a:pPr marL="342900" indent="-342900">
              <a:lnSpc>
                <a:spcPct val="90000"/>
              </a:lnSpc>
              <a:spcBef>
                <a:spcPct val="20000"/>
              </a:spcBef>
              <a:buClr>
                <a:srgbClr val="CC0A21"/>
              </a:buClr>
              <a:buFont typeface="Wingdings" pitchFamily="2" charset="2"/>
              <a:buChar char="Ø"/>
            </a:pP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Definición de competencias y desempeños</a:t>
            </a:r>
          </a:p>
          <a:p>
            <a:pPr marL="342900" indent="-342900">
              <a:lnSpc>
                <a:spcPct val="90000"/>
              </a:lnSpc>
              <a:spcBef>
                <a:spcPct val="20000"/>
              </a:spcBef>
              <a:buClr>
                <a:srgbClr val="CC0A21"/>
              </a:buClr>
            </a:pP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Desarrollo de Módulos:</a:t>
            </a:r>
          </a:p>
          <a:p>
            <a:pPr marL="1257300" lvl="2" indent="-342900">
              <a:lnSpc>
                <a:spcPct val="90000"/>
              </a:lnSpc>
              <a:spcBef>
                <a:spcPct val="20000"/>
              </a:spcBef>
              <a:buClr>
                <a:srgbClr val="CC0A21"/>
              </a:buClr>
              <a:buFont typeface="Wingdings" pitchFamily="2" charset="2"/>
              <a:buChar char="Ø"/>
            </a:pPr>
            <a:r>
              <a:rPr lang="es-CO" sz="2000" dirty="0" smtClean="0"/>
              <a:t>Especificación</a:t>
            </a:r>
          </a:p>
          <a:p>
            <a:pPr marL="1257300" lvl="2" indent="-342900">
              <a:lnSpc>
                <a:spcPct val="90000"/>
              </a:lnSpc>
              <a:spcBef>
                <a:spcPct val="20000"/>
              </a:spcBef>
              <a:buClr>
                <a:srgbClr val="CC0A21"/>
              </a:buClr>
              <a:buFont typeface="Wingdings" pitchFamily="2" charset="2"/>
              <a:buChar char="Ø"/>
            </a:pPr>
            <a:r>
              <a:rPr lang="es-CO" sz="2000" dirty="0" smtClean="0"/>
              <a:t>Validación</a:t>
            </a:r>
          </a:p>
          <a:p>
            <a:pPr marL="1257300" lvl="2" indent="-342900">
              <a:lnSpc>
                <a:spcPct val="90000"/>
              </a:lnSpc>
              <a:spcBef>
                <a:spcPct val="20000"/>
              </a:spcBef>
              <a:buClr>
                <a:srgbClr val="CC0A21"/>
              </a:buClr>
              <a:buFont typeface="Wingdings" pitchFamily="2" charset="2"/>
              <a:buChar char="Ø"/>
            </a:pPr>
            <a:r>
              <a:rPr lang="es-CO" sz="2000" dirty="0" smtClean="0"/>
              <a:t>Construcción</a:t>
            </a:r>
          </a:p>
          <a:p>
            <a:pPr marL="1257300" lvl="2" indent="-342900">
              <a:lnSpc>
                <a:spcPct val="90000"/>
              </a:lnSpc>
              <a:spcBef>
                <a:spcPct val="20000"/>
              </a:spcBef>
              <a:buClr>
                <a:srgbClr val="CC0A21"/>
              </a:buClr>
              <a:buFont typeface="Wingdings" pitchFamily="2" charset="2"/>
              <a:buChar char="Ø"/>
            </a:pPr>
            <a:r>
              <a:rPr lang="es-CO" sz="2000" dirty="0" smtClean="0"/>
              <a:t>Pilotaje </a:t>
            </a:r>
          </a:p>
          <a:p>
            <a:pPr marL="1257300" lvl="2" indent="-342900">
              <a:lnSpc>
                <a:spcPct val="90000"/>
              </a:lnSpc>
              <a:spcBef>
                <a:spcPct val="20000"/>
              </a:spcBef>
              <a:buClr>
                <a:srgbClr val="CC0A21"/>
              </a:buClr>
              <a:buFont typeface="Wingdings" pitchFamily="2" charset="2"/>
              <a:buChar char="Ø"/>
            </a:pP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Los módulos solo serán oficializados y, por ende, establecidos por 12 años, una vez hayan superados todas estas etapas.</a:t>
            </a:r>
          </a:p>
          <a:p>
            <a:pPr marL="800100" lvl="1" indent="-342900">
              <a:lnSpc>
                <a:spcPct val="90000"/>
              </a:lnSpc>
              <a:spcBef>
                <a:spcPct val="20000"/>
              </a:spcBef>
              <a:buClr>
                <a:srgbClr val="CC0A21"/>
              </a:buClr>
            </a:pPr>
            <a:endParaRPr lang="es-CO" sz="20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ext Box 2"/>
          <p:cNvSpPr txBox="1">
            <a:spLocks/>
          </p:cNvSpPr>
          <p:nvPr/>
        </p:nvSpPr>
        <p:spPr bwMode="auto">
          <a:xfrm>
            <a:off x="1428728" y="1049338"/>
            <a:ext cx="6655663" cy="680473"/>
          </a:xfrm>
          <a:prstGeom prst="rect">
            <a:avLst/>
          </a:prstGeom>
          <a:noFill/>
          <a:ln w="25400">
            <a:noFill/>
            <a:miter lim="800000"/>
            <a:headEnd/>
            <a:tailEnd/>
          </a:ln>
          <a:effectLst>
            <a:prstShdw prst="shdw18" dist="17961" dir="13500000">
              <a:schemeClr val="accent1">
                <a:gamma/>
                <a:shade val="60000"/>
                <a:invGamma/>
              </a:schemeClr>
            </a:prstShdw>
          </a:effectLst>
        </p:spPr>
        <p:txBody>
          <a:bodyPr wrap="none" lIns="64291" tIns="32146" rIns="64291" bIns="32146">
            <a:spAutoFit/>
          </a:bodyPr>
          <a:lstStyle/>
          <a:p>
            <a:pPr algn="ctr" defTabSz="642938"/>
            <a:r>
              <a:rPr lang="es-CO" sz="2000" b="1" dirty="0" smtClean="0">
                <a:solidFill>
                  <a:schemeClr val="hlink"/>
                </a:solidFill>
                <a:ea typeface="ＭＳ Ｐゴシック" pitchFamily="34" charset="-128"/>
                <a:cs typeface="Arial" pitchFamily="34" charset="0"/>
                <a:sym typeface="Gill Sans" pitchFamily="-108" charset="0"/>
              </a:rPr>
              <a:t>Propuesta de evaluación de Competencias Genéricas</a:t>
            </a:r>
          </a:p>
          <a:p>
            <a:pPr algn="ctr" defTabSz="642938"/>
            <a:r>
              <a:rPr lang="es-CO" sz="2000" b="1" dirty="0" smtClean="0">
                <a:solidFill>
                  <a:schemeClr val="hlink"/>
                </a:solidFill>
                <a:ea typeface="ＭＳ Ｐゴシック" pitchFamily="34" charset="-128"/>
                <a:cs typeface="Arial" pitchFamily="34" charset="0"/>
                <a:sym typeface="Gill Sans" pitchFamily="-108" charset="0"/>
              </a:rPr>
              <a:t>(en desarrollo)</a:t>
            </a:r>
            <a:endParaRPr lang="es-ES" sz="2000" b="1" dirty="0">
              <a:solidFill>
                <a:schemeClr val="hlink"/>
              </a:solidFill>
              <a:ea typeface="ＭＳ Ｐゴシック" pitchFamily="34" charset="-128"/>
              <a:cs typeface="Arial" pitchFamily="34" charset="0"/>
              <a:sym typeface="Gill Sans" pitchFamily="-108" charset="0"/>
            </a:endParaRPr>
          </a:p>
        </p:txBody>
      </p:sp>
      <p:sp>
        <p:nvSpPr>
          <p:cNvPr id="211971" name="Rectangle 3"/>
          <p:cNvSpPr>
            <a:spLocks noChangeArrowheads="1"/>
          </p:cNvSpPr>
          <p:nvPr/>
        </p:nvSpPr>
        <p:spPr bwMode="auto">
          <a:xfrm>
            <a:off x="268288" y="1858963"/>
            <a:ext cx="8191500" cy="2936875"/>
          </a:xfrm>
          <a:prstGeom prst="rect">
            <a:avLst/>
          </a:prstGeom>
          <a:noFill/>
          <a:ln w="9525">
            <a:noFill/>
            <a:miter lim="800000"/>
            <a:headEnd/>
            <a:tailEnd/>
          </a:ln>
        </p:spPr>
        <p:txBody>
          <a:bodyPr lIns="64291" tIns="32146" rIns="64291" bIns="32146"/>
          <a:lstStyle/>
          <a:p>
            <a:pPr marL="342900" indent="-342900">
              <a:lnSpc>
                <a:spcPct val="90000"/>
              </a:lnSpc>
              <a:spcBef>
                <a:spcPct val="20000"/>
              </a:spcBef>
              <a:buClr>
                <a:srgbClr val="CC0A21"/>
              </a:buClr>
              <a:buFont typeface="Wingdings" pitchFamily="2" charset="2"/>
              <a:buChar char="Ø"/>
            </a:pP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Lectura Crítica (Lectura + </a:t>
            </a:r>
            <a:r>
              <a:rPr lang="es-CO" sz="2000" dirty="0" err="1" smtClean="0"/>
              <a:t>Pens</a:t>
            </a:r>
            <a:r>
              <a:rPr lang="es-CO" sz="2000" dirty="0" smtClean="0"/>
              <a:t>. Crítico + </a:t>
            </a:r>
            <a:r>
              <a:rPr lang="es-CO" sz="2000" dirty="0" err="1" smtClean="0"/>
              <a:t>Entend</a:t>
            </a:r>
            <a:r>
              <a:rPr lang="es-CO" sz="2000" dirty="0" smtClean="0"/>
              <a:t>. Interpersonal)</a:t>
            </a:r>
            <a:endParaRPr lang="es-CO" altLang="zh-CN" sz="1700" dirty="0" smtClean="0">
              <a:ea typeface="宋体" pitchFamily="2" charset="-122"/>
            </a:endParaRPr>
          </a:p>
          <a:p>
            <a:pPr marL="342900" indent="-342900">
              <a:lnSpc>
                <a:spcPct val="90000"/>
              </a:lnSpc>
              <a:spcBef>
                <a:spcPct val="20000"/>
              </a:spcBef>
              <a:buClr>
                <a:srgbClr val="CC0A21"/>
              </a:buClr>
            </a:pPr>
            <a:r>
              <a:rPr lang="es-CO" altLang="zh-CN" sz="1700" dirty="0" smtClean="0">
                <a:ea typeface="宋体" pitchFamily="2" charset="-122"/>
              </a:rPr>
              <a:t>	</a:t>
            </a: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Razonamiento Numérico (Uso Lenguaje Cuantitativo + Solución de Problemas</a:t>
            </a:r>
          </a:p>
          <a:p>
            <a:pPr marL="342900" lvl="1" indent="-342900">
              <a:lnSpc>
                <a:spcPct val="90000"/>
              </a:lnSpc>
              <a:spcBef>
                <a:spcPct val="20000"/>
              </a:spcBef>
              <a:buClr>
                <a:srgbClr val="CC0A21"/>
              </a:buClr>
            </a:pPr>
            <a:r>
              <a:rPr lang="es-CO" altLang="zh-CN" sz="1700" dirty="0" smtClean="0">
                <a:ea typeface="宋体" pitchFamily="2" charset="-122"/>
              </a:rPr>
              <a:t>	</a:t>
            </a:r>
          </a:p>
          <a:p>
            <a:pPr marL="342900" indent="-342900">
              <a:lnSpc>
                <a:spcPct val="90000"/>
              </a:lnSpc>
              <a:spcBef>
                <a:spcPct val="20000"/>
              </a:spcBef>
              <a:buClr>
                <a:srgbClr val="CC0A21"/>
              </a:buClr>
              <a:buFont typeface="Wingdings" pitchFamily="2" charset="2"/>
              <a:buChar char="Ø"/>
            </a:pPr>
            <a:r>
              <a:rPr lang="es-CO" sz="2000" dirty="0" smtClean="0"/>
              <a:t>Cultura Ciudadana y Entendimiento del Entorno</a:t>
            </a:r>
          </a:p>
          <a:p>
            <a:pPr marL="342900" indent="-342900">
              <a:lnSpc>
                <a:spcPct val="90000"/>
              </a:lnSpc>
              <a:spcBef>
                <a:spcPct val="20000"/>
              </a:spcBef>
              <a:buClr>
                <a:srgbClr val="CC0A21"/>
              </a:buClr>
              <a:buFont typeface="Wingdings" pitchFamily="2" charset="2"/>
              <a:buChar char="Ø"/>
            </a:pP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Inglés</a:t>
            </a:r>
          </a:p>
          <a:p>
            <a:pPr marL="342900" indent="-342900">
              <a:lnSpc>
                <a:spcPct val="90000"/>
              </a:lnSpc>
              <a:spcBef>
                <a:spcPct val="20000"/>
              </a:spcBef>
              <a:buClr>
                <a:srgbClr val="CC0A21"/>
              </a:buClr>
              <a:buFont typeface="Wingdings" pitchFamily="2" charset="2"/>
              <a:buChar char="Ø"/>
            </a:pPr>
            <a:endParaRPr lang="es-CO" sz="2000" dirty="0"/>
          </a:p>
          <a:p>
            <a:pPr marL="342900" indent="-342900">
              <a:lnSpc>
                <a:spcPct val="90000"/>
              </a:lnSpc>
              <a:spcBef>
                <a:spcPct val="20000"/>
              </a:spcBef>
              <a:buClr>
                <a:srgbClr val="CC0A21"/>
              </a:buClr>
              <a:buFont typeface="Wingdings" pitchFamily="2" charset="2"/>
              <a:buChar char="Ø"/>
            </a:pPr>
            <a:r>
              <a:rPr lang="es-CO" sz="2000" dirty="0" smtClean="0"/>
              <a:t>Redacción</a:t>
            </a:r>
          </a:p>
          <a:p>
            <a:pPr marL="800100" lvl="1" indent="-342900">
              <a:lnSpc>
                <a:spcPct val="90000"/>
              </a:lnSpc>
              <a:spcBef>
                <a:spcPct val="20000"/>
              </a:spcBef>
              <a:buClr>
                <a:srgbClr val="CC0A21"/>
              </a:buClr>
            </a:pPr>
            <a:endParaRPr lang="es-CO" sz="20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87363" y="928688"/>
            <a:ext cx="8388350" cy="3754870"/>
          </a:xfrm>
          <a:prstGeom prst="rect">
            <a:avLst/>
          </a:prstGeom>
          <a:noFill/>
          <a:ln w="9525">
            <a:noFill/>
            <a:miter lim="800000"/>
            <a:headEnd/>
            <a:tailEnd/>
          </a:ln>
        </p:spPr>
        <p:txBody>
          <a:bodyPr lIns="91435" tIns="45718" rIns="91435" bIns="45718" anchor="ctr">
            <a:spAutoFit/>
          </a:bodyPr>
          <a:lstStyle/>
          <a:p>
            <a:pPr marL="377825" indent="-377825" algn="ctr" defTabSz="642938"/>
            <a:r>
              <a:rPr lang="es-ES" sz="2400" b="1" i="0" dirty="0">
                <a:solidFill>
                  <a:schemeClr val="hlink"/>
                </a:solidFill>
                <a:cs typeface="Arial" charset="0"/>
                <a:sym typeface="Gill Sans" pitchFamily="-108" charset="0"/>
              </a:rPr>
              <a:t>Competencias Específicas en SABER PRO</a:t>
            </a:r>
          </a:p>
          <a:p>
            <a:pPr marL="377825" indent="-377825" defTabSz="642938"/>
            <a:endParaRPr lang="es-CO" sz="2000" dirty="0">
              <a:cs typeface="Arial" charset="0"/>
            </a:endParaRPr>
          </a:p>
          <a:p>
            <a:pPr marL="377825" indent="-377825" defTabSz="642938"/>
            <a:r>
              <a:rPr lang="es-CO" sz="2000" dirty="0">
                <a:cs typeface="Arial" charset="0"/>
                <a:sym typeface="Gill Sans" pitchFamily="-108" charset="0"/>
              </a:rPr>
              <a:t>	</a:t>
            </a:r>
          </a:p>
          <a:p>
            <a:pPr marL="377825" indent="-377825" defTabSz="642938"/>
            <a:r>
              <a:rPr lang="es-CO" sz="2000" dirty="0">
                <a:cs typeface="Arial" charset="0"/>
                <a:sym typeface="Gill Sans" pitchFamily="-108" charset="0"/>
              </a:rPr>
              <a:t>	</a:t>
            </a:r>
            <a:r>
              <a:rPr lang="es-CO" sz="2200" i="0" dirty="0">
                <a:sym typeface="Gill Sans" pitchFamily="-108" charset="0"/>
              </a:rPr>
              <a:t>Se ofrecerán módulos combinables que evalúen</a:t>
            </a:r>
          </a:p>
          <a:p>
            <a:pPr marL="377825" indent="-377825" defTabSz="642938"/>
            <a:endParaRPr lang="es-CO" sz="2200" i="0" dirty="0">
              <a:sym typeface="Gill Sans" pitchFamily="-108" charset="0"/>
            </a:endParaRPr>
          </a:p>
          <a:p>
            <a:pPr marL="914400" lvl="1" indent="-457200" defTabSz="642938">
              <a:buFont typeface="Arial" charset="0"/>
              <a:buChar char="•"/>
            </a:pPr>
            <a:r>
              <a:rPr lang="es-CO" sz="2200" i="0" dirty="0">
                <a:sym typeface="Gill Sans" pitchFamily="-108" charset="0"/>
              </a:rPr>
              <a:t>Competencias de área</a:t>
            </a:r>
          </a:p>
          <a:p>
            <a:pPr marL="914400" lvl="1" indent="-457200" defTabSz="642938">
              <a:buFont typeface="Arial" charset="0"/>
              <a:buChar char="•"/>
            </a:pPr>
            <a:r>
              <a:rPr lang="es-CO" sz="2200" i="0" dirty="0">
                <a:sym typeface="Gill Sans" pitchFamily="-108" charset="0"/>
              </a:rPr>
              <a:t>Competencias de grupos de programas de ES</a:t>
            </a:r>
          </a:p>
          <a:p>
            <a:pPr marL="914400" lvl="1" indent="-457200" defTabSz="642938"/>
            <a:endParaRPr lang="es-CO" sz="2200" i="0" dirty="0">
              <a:sym typeface="Gill Sans" pitchFamily="-108" charset="0"/>
            </a:endParaRPr>
          </a:p>
          <a:p>
            <a:pPr marL="914400" lvl="1" indent="-457200" defTabSz="642938"/>
            <a:r>
              <a:rPr lang="es-CO" sz="2200" i="0" dirty="0">
                <a:sym typeface="Gill Sans" pitchFamily="-108" charset="0"/>
              </a:rPr>
              <a:t>Cada programa deberá escoger hasta 4 módulos en los que se evaluarán sus estudiantes</a:t>
            </a:r>
            <a:r>
              <a:rPr lang="es-CO" sz="2000" dirty="0">
                <a:cs typeface="Arial" charset="0"/>
                <a:sym typeface="Gill Sans" pitchFamily="-108" charset="0"/>
              </a:rPr>
              <a:t>.</a:t>
            </a:r>
          </a:p>
          <a:p>
            <a:pPr marL="377825" indent="-377825" defTabSz="642938"/>
            <a:endParaRPr lang="es-CO" sz="2000" dirty="0">
              <a:cs typeface="Arial" charset="0"/>
              <a:sym typeface="Gill Sans" pitchFamily="-10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 Box 5"/>
          <p:cNvSpPr txBox="1">
            <a:spLocks/>
          </p:cNvSpPr>
          <p:nvPr/>
        </p:nvSpPr>
        <p:spPr bwMode="auto">
          <a:xfrm>
            <a:off x="2971800" y="500063"/>
            <a:ext cx="5600700" cy="434975"/>
          </a:xfrm>
          <a:prstGeom prst="rect">
            <a:avLst/>
          </a:prstGeom>
          <a:noFill/>
          <a:ln w="25400">
            <a:noFill/>
            <a:miter lim="800000"/>
            <a:headEnd/>
            <a:tailEnd/>
          </a:ln>
          <a:effectLst>
            <a:prstShdw prst="shdw18" dist="17961" dir="13500000">
              <a:schemeClr val="accent1">
                <a:gamma/>
                <a:shade val="60000"/>
                <a:invGamma/>
                <a:alpha val="74998"/>
              </a:schemeClr>
            </a:prstShdw>
          </a:effectLst>
        </p:spPr>
        <p:txBody>
          <a:bodyPr lIns="64291" tIns="32146" rIns="64291" bIns="32146">
            <a:spAutoFit/>
          </a:bodyPr>
          <a:lstStyle/>
          <a:p>
            <a:pPr defTabSz="642938">
              <a:defRPr/>
            </a:pPr>
            <a:r>
              <a:rPr lang="es-CO" sz="2400" b="1" i="0" dirty="0">
                <a:solidFill>
                  <a:schemeClr val="hlink"/>
                </a:solidFill>
                <a:ea typeface="ＭＳ Ｐゴシック" pitchFamily="34" charset="-128"/>
                <a:cs typeface="Arial" charset="0"/>
                <a:sym typeface="Gill Sans" pitchFamily="-108" charset="0"/>
              </a:rPr>
              <a:t>Ejemplos de competencias comunes</a:t>
            </a:r>
            <a:endParaRPr lang="es-ES" sz="2400" b="1" i="0" dirty="0">
              <a:solidFill>
                <a:schemeClr val="hlink"/>
              </a:solidFill>
              <a:ea typeface="ＭＳ Ｐゴシック" pitchFamily="34" charset="-128"/>
              <a:cs typeface="Arial" charset="0"/>
              <a:sym typeface="Gill Sans" pitchFamily="-108" charset="0"/>
            </a:endParaRPr>
          </a:p>
        </p:txBody>
      </p:sp>
      <p:sp>
        <p:nvSpPr>
          <p:cNvPr id="22531" name="3 CuadroTexto"/>
          <p:cNvSpPr txBox="1">
            <a:spLocks noChangeArrowheads="1"/>
          </p:cNvSpPr>
          <p:nvPr/>
        </p:nvSpPr>
        <p:spPr bwMode="auto">
          <a:xfrm>
            <a:off x="381000" y="1371600"/>
            <a:ext cx="8143875" cy="4832350"/>
          </a:xfrm>
          <a:prstGeom prst="rect">
            <a:avLst/>
          </a:prstGeom>
          <a:noFill/>
          <a:ln w="9525">
            <a:noFill/>
            <a:miter lim="800000"/>
            <a:headEnd/>
            <a:tailEnd/>
          </a:ln>
        </p:spPr>
        <p:txBody>
          <a:bodyPr>
            <a:spAutoFit/>
          </a:bodyPr>
          <a:lstStyle/>
          <a:p>
            <a:pPr>
              <a:buClr>
                <a:srgbClr val="C00000"/>
              </a:buClr>
              <a:buFont typeface="Wingdings" pitchFamily="2" charset="2"/>
              <a:buChar char="Ø"/>
            </a:pPr>
            <a:r>
              <a:rPr lang="es-ES_tradnl" sz="2200" i="0" dirty="0"/>
              <a:t>Solución de problemas en ingeniería</a:t>
            </a:r>
          </a:p>
          <a:p>
            <a:pPr>
              <a:buClr>
                <a:srgbClr val="C00000"/>
              </a:buClr>
              <a:buFont typeface="Wingdings" pitchFamily="2" charset="2"/>
              <a:buChar char="Ø"/>
            </a:pPr>
            <a:endParaRPr lang="es-ES_tradnl" sz="2200" i="0" dirty="0"/>
          </a:p>
          <a:p>
            <a:pPr>
              <a:buClr>
                <a:srgbClr val="C00000"/>
              </a:buClr>
              <a:buFont typeface="Wingdings" pitchFamily="2" charset="2"/>
              <a:buChar char="Ø"/>
            </a:pPr>
            <a:r>
              <a:rPr lang="es-ES_tradnl" sz="2200" i="0" dirty="0"/>
              <a:t>Investigación en ciencias naturales</a:t>
            </a:r>
          </a:p>
          <a:p>
            <a:pPr>
              <a:buClr>
                <a:srgbClr val="C00000"/>
              </a:buClr>
              <a:buFont typeface="Wingdings" pitchFamily="2" charset="2"/>
              <a:buChar char="Ø"/>
            </a:pPr>
            <a:endParaRPr lang="es-ES_tradnl" sz="2200" i="0" dirty="0"/>
          </a:p>
          <a:p>
            <a:pPr>
              <a:buClr>
                <a:srgbClr val="C00000"/>
              </a:buClr>
              <a:buFont typeface="Wingdings" pitchFamily="2" charset="2"/>
              <a:buChar char="Ø"/>
            </a:pPr>
            <a:r>
              <a:rPr lang="es-ES_tradnl" sz="2200" i="0" dirty="0"/>
              <a:t>Investigación en ciencias sociales</a:t>
            </a:r>
          </a:p>
          <a:p>
            <a:pPr>
              <a:buClr>
                <a:srgbClr val="C00000"/>
              </a:buClr>
              <a:buFont typeface="Wingdings" pitchFamily="2" charset="2"/>
              <a:buChar char="Ø"/>
            </a:pPr>
            <a:endParaRPr lang="es-ES_tradnl" sz="2200" i="0" dirty="0"/>
          </a:p>
          <a:p>
            <a:pPr>
              <a:buClr>
                <a:srgbClr val="C00000"/>
              </a:buClr>
              <a:buFont typeface="Wingdings" pitchFamily="2" charset="2"/>
              <a:buChar char="Ø"/>
            </a:pPr>
            <a:r>
              <a:rPr lang="es-ES_tradnl" sz="2200" i="0" dirty="0" smtClean="0"/>
              <a:t>Diagnóstico e intervención </a:t>
            </a:r>
            <a:r>
              <a:rPr lang="es-ES_tradnl" sz="2200" i="0" dirty="0"/>
              <a:t>en procesos empresariales</a:t>
            </a:r>
          </a:p>
          <a:p>
            <a:pPr>
              <a:buClr>
                <a:srgbClr val="C00000"/>
              </a:buClr>
              <a:buFont typeface="Wingdings" pitchFamily="2" charset="2"/>
              <a:buChar char="Ø"/>
            </a:pPr>
            <a:endParaRPr lang="es-ES_tradnl" sz="2200" i="0" dirty="0"/>
          </a:p>
          <a:p>
            <a:pPr>
              <a:buClr>
                <a:srgbClr val="C00000"/>
              </a:buClr>
              <a:buFont typeface="Wingdings" pitchFamily="2" charset="2"/>
              <a:buChar char="Ø"/>
            </a:pPr>
            <a:r>
              <a:rPr lang="es-ES_tradnl" sz="2200" i="0" dirty="0" smtClean="0"/>
              <a:t>Diagnóstico e intervención de problemáticas </a:t>
            </a:r>
            <a:r>
              <a:rPr lang="es-ES_tradnl" sz="2200" i="0" dirty="0"/>
              <a:t>sociales</a:t>
            </a:r>
          </a:p>
          <a:p>
            <a:pPr>
              <a:buClr>
                <a:srgbClr val="C00000"/>
              </a:buClr>
              <a:buFont typeface="Wingdings" pitchFamily="2" charset="2"/>
              <a:buChar char="Ø"/>
            </a:pPr>
            <a:endParaRPr lang="es-ES_tradnl" sz="2200" i="0" dirty="0"/>
          </a:p>
          <a:p>
            <a:pPr>
              <a:buClr>
                <a:srgbClr val="C00000"/>
              </a:buClr>
              <a:buFont typeface="Wingdings" pitchFamily="2" charset="2"/>
              <a:buChar char="Ø"/>
            </a:pPr>
            <a:r>
              <a:rPr lang="es-ES_tradnl" sz="2200" i="0" dirty="0"/>
              <a:t>Salud pública</a:t>
            </a:r>
          </a:p>
          <a:p>
            <a:pPr>
              <a:buClr>
                <a:srgbClr val="C00000"/>
              </a:buClr>
              <a:buFont typeface="Wingdings" pitchFamily="2" charset="2"/>
              <a:buChar char="Ø"/>
            </a:pPr>
            <a:endParaRPr lang="es-ES_tradnl" sz="2200" i="0" dirty="0"/>
          </a:p>
          <a:p>
            <a:pPr>
              <a:buClr>
                <a:srgbClr val="C00000"/>
              </a:buClr>
              <a:buFont typeface="Wingdings" pitchFamily="2" charset="2"/>
              <a:buChar char="Ø"/>
            </a:pPr>
            <a:r>
              <a:rPr lang="es-ES_tradnl" sz="2200" i="0" dirty="0"/>
              <a:t>Gestión de recursos</a:t>
            </a:r>
          </a:p>
          <a:p>
            <a:endParaRPr lang="en-US" sz="2200" i="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 Box 5"/>
          <p:cNvSpPr txBox="1">
            <a:spLocks/>
          </p:cNvSpPr>
          <p:nvPr/>
        </p:nvSpPr>
        <p:spPr bwMode="auto">
          <a:xfrm>
            <a:off x="1295400" y="936625"/>
            <a:ext cx="7413625" cy="434975"/>
          </a:xfrm>
          <a:prstGeom prst="rect">
            <a:avLst/>
          </a:prstGeom>
          <a:noFill/>
          <a:ln w="25400">
            <a:noFill/>
            <a:miter lim="800000"/>
            <a:headEnd/>
            <a:tailEnd/>
          </a:ln>
          <a:effectLst>
            <a:prstShdw prst="shdw18" dist="17961" dir="13500000">
              <a:schemeClr val="accent1">
                <a:gamma/>
                <a:shade val="60000"/>
                <a:invGamma/>
                <a:alpha val="74998"/>
              </a:schemeClr>
            </a:prstShdw>
          </a:effectLst>
        </p:spPr>
        <p:txBody>
          <a:bodyPr wrap="none" lIns="64291" tIns="32146" rIns="64291" bIns="32146">
            <a:spAutoFit/>
          </a:bodyPr>
          <a:lstStyle/>
          <a:p>
            <a:pPr defTabSz="642938">
              <a:defRPr/>
            </a:pPr>
            <a:r>
              <a:rPr lang="es-CO" sz="2400" b="1" i="0" dirty="0">
                <a:solidFill>
                  <a:schemeClr val="hlink"/>
                </a:solidFill>
                <a:ea typeface="ＭＳ Ｐゴシック" pitchFamily="34" charset="-128"/>
                <a:cs typeface="Arial" charset="0"/>
                <a:sym typeface="Gill Sans" pitchFamily="-108" charset="0"/>
              </a:rPr>
              <a:t>Competencias comunes de grupos de programas</a:t>
            </a:r>
            <a:endParaRPr lang="es-ES" sz="2400" b="1" i="0" dirty="0">
              <a:solidFill>
                <a:schemeClr val="hlink"/>
              </a:solidFill>
              <a:ea typeface="ＭＳ Ｐゴシック" pitchFamily="34" charset="-128"/>
              <a:cs typeface="Arial" charset="0"/>
              <a:sym typeface="Gill Sans" pitchFamily="-108" charset="0"/>
            </a:endParaRPr>
          </a:p>
        </p:txBody>
      </p:sp>
      <p:sp>
        <p:nvSpPr>
          <p:cNvPr id="23555" name="3 CuadroTexto"/>
          <p:cNvSpPr txBox="1">
            <a:spLocks noChangeArrowheads="1"/>
          </p:cNvSpPr>
          <p:nvPr/>
        </p:nvSpPr>
        <p:spPr bwMode="auto">
          <a:xfrm>
            <a:off x="500063" y="1571625"/>
            <a:ext cx="8143875" cy="5847755"/>
          </a:xfrm>
          <a:prstGeom prst="rect">
            <a:avLst/>
          </a:prstGeom>
          <a:noFill/>
          <a:ln w="9525">
            <a:noFill/>
            <a:miter lim="800000"/>
            <a:headEnd/>
            <a:tailEnd/>
          </a:ln>
        </p:spPr>
        <p:txBody>
          <a:bodyPr>
            <a:spAutoFit/>
          </a:bodyPr>
          <a:lstStyle/>
          <a:p>
            <a:pPr>
              <a:buFont typeface="Arial" charset="0"/>
              <a:buChar char="•"/>
            </a:pPr>
            <a:r>
              <a:rPr lang="es-ES_tradnl" sz="2200" i="0" dirty="0"/>
              <a:t>Se refieren a problemas que son comunes a distintos programas, más que a contenidos curriculares </a:t>
            </a:r>
            <a:r>
              <a:rPr lang="es-ES_tradnl" sz="2200" i="0" dirty="0" smtClean="0"/>
              <a:t>específicos.</a:t>
            </a:r>
            <a:endParaRPr lang="es-ES_tradnl" sz="2200" i="0" dirty="0"/>
          </a:p>
          <a:p>
            <a:pPr>
              <a:buFont typeface="Arial" charset="0"/>
              <a:buChar char="•"/>
            </a:pPr>
            <a:endParaRPr lang="es-ES_tradnl" sz="2200" i="0" dirty="0" smtClean="0"/>
          </a:p>
          <a:p>
            <a:pPr>
              <a:buFont typeface="Arial" charset="0"/>
              <a:buChar char="•"/>
            </a:pPr>
            <a:r>
              <a:rPr lang="es-CO" sz="2200" dirty="0" smtClean="0"/>
              <a:t>Corresponden a una definición de cada formación, no de forma aislada, sino a partir de sus interacciones y sus elementos comunes con las demás.</a:t>
            </a:r>
            <a:endParaRPr lang="es-ES_tradnl" sz="2200" i="0" dirty="0"/>
          </a:p>
          <a:p>
            <a:pPr>
              <a:buFont typeface="Arial" charset="0"/>
              <a:buChar char="•"/>
            </a:pPr>
            <a:endParaRPr lang="es-ES_tradnl" sz="2200" i="0" dirty="0" smtClean="0"/>
          </a:p>
          <a:p>
            <a:pPr>
              <a:buFont typeface="Arial" charset="0"/>
              <a:buChar char="•"/>
            </a:pPr>
            <a:r>
              <a:rPr lang="es-ES_tradnl" sz="2200" dirty="0" smtClean="0"/>
              <a:t>Posibilitan técnicamente la evaluación de competencias específicas.</a:t>
            </a:r>
          </a:p>
          <a:p>
            <a:pPr>
              <a:buFont typeface="Arial" charset="0"/>
              <a:buChar char="•"/>
            </a:pPr>
            <a:endParaRPr lang="es-ES_tradnl" sz="2200" i="0" dirty="0" smtClean="0"/>
          </a:p>
          <a:p>
            <a:pPr>
              <a:buFont typeface="Arial" charset="0"/>
              <a:buChar char="•"/>
            </a:pPr>
            <a:r>
              <a:rPr lang="es-ES_tradnl" sz="2200" dirty="0" smtClean="0"/>
              <a:t>Permiten informar más allá del nivel de programa y así dar un salto en términos de la riqueza de la información que generan los exámenes.</a:t>
            </a:r>
          </a:p>
          <a:p>
            <a:pPr>
              <a:buFont typeface="Arial" charset="0"/>
              <a:buChar char="•"/>
            </a:pPr>
            <a:endParaRPr lang="es-ES_tradnl" sz="2200" i="0" dirty="0"/>
          </a:p>
          <a:p>
            <a:pPr>
              <a:buFont typeface="Arial" charset="0"/>
              <a:buChar char="•"/>
            </a:pPr>
            <a:r>
              <a:rPr lang="es-ES_tradnl" sz="2200" dirty="0" smtClean="0"/>
              <a:t>Su evaluación i</a:t>
            </a:r>
            <a:r>
              <a:rPr lang="es-ES_tradnl" sz="2200" i="0" dirty="0" smtClean="0"/>
              <a:t>mplica </a:t>
            </a:r>
            <a:r>
              <a:rPr lang="es-ES_tradnl" sz="2200" i="0" dirty="0"/>
              <a:t>un trabajo de carácter </a:t>
            </a:r>
            <a:r>
              <a:rPr lang="es-ES_tradnl" sz="2200" i="0" dirty="0" smtClean="0"/>
              <a:t>interdisciplinario.</a:t>
            </a:r>
            <a:endParaRPr lang="es-ES_tradnl" sz="2200" i="0" dirty="0"/>
          </a:p>
          <a:p>
            <a:pPr>
              <a:buFont typeface="Arial" charset="0"/>
              <a:buChar char="•"/>
            </a:pPr>
            <a:endParaRPr lang="es-ES_tradnl" sz="2200" i="0" dirty="0"/>
          </a:p>
          <a:p>
            <a:endParaRPr lang="en-US" sz="2200" i="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ChangeArrowheads="1"/>
          </p:cNvSpPr>
          <p:nvPr/>
        </p:nvSpPr>
        <p:spPr bwMode="auto">
          <a:xfrm>
            <a:off x="0" y="0"/>
            <a:ext cx="9144000" cy="457200"/>
          </a:xfrm>
          <a:prstGeom prst="rect">
            <a:avLst/>
          </a:prstGeom>
          <a:noFill/>
          <a:ln w="9525">
            <a:noFill/>
            <a:miter lim="800000"/>
            <a:headEnd/>
            <a:tailEnd/>
          </a:ln>
          <a:effectLst>
            <a:prstShdw prst="shdw18" dist="17961" dir="13500000">
              <a:schemeClr val="accent1">
                <a:gamma/>
                <a:shade val="60000"/>
                <a:invGamma/>
              </a:schemeClr>
            </a:prstShdw>
          </a:effectLst>
        </p:spPr>
        <p:txBody>
          <a:bodyPr wrap="none" anchor="ctr">
            <a:spAutoFit/>
          </a:bodyPr>
          <a:lstStyle/>
          <a:p>
            <a:pPr>
              <a:defRPr/>
            </a:pPr>
            <a:endParaRPr lang="en-US"/>
          </a:p>
        </p:txBody>
      </p:sp>
      <p:grpSp>
        <p:nvGrpSpPr>
          <p:cNvPr id="2" name="23 Grupo"/>
          <p:cNvGrpSpPr>
            <a:grpSpLocks/>
          </p:cNvGrpSpPr>
          <p:nvPr/>
        </p:nvGrpSpPr>
        <p:grpSpPr bwMode="auto">
          <a:xfrm>
            <a:off x="285750" y="1357313"/>
            <a:ext cx="8501063" cy="5153025"/>
            <a:chOff x="285720" y="1357298"/>
            <a:chExt cx="8501122" cy="5153060"/>
          </a:xfrm>
        </p:grpSpPr>
        <p:grpSp>
          <p:nvGrpSpPr>
            <p:cNvPr id="3" name="19 Grupo"/>
            <p:cNvGrpSpPr>
              <a:grpSpLocks/>
            </p:cNvGrpSpPr>
            <p:nvPr/>
          </p:nvGrpSpPr>
          <p:grpSpPr bwMode="auto">
            <a:xfrm>
              <a:off x="785786" y="1357299"/>
              <a:ext cx="8001056" cy="5119704"/>
              <a:chOff x="357158" y="1528754"/>
              <a:chExt cx="8253442" cy="4948246"/>
            </a:xfrm>
          </p:grpSpPr>
          <p:sp>
            <p:nvSpPr>
              <p:cNvPr id="7" name="6 Rectángulo"/>
              <p:cNvSpPr>
                <a:spLocks noChangeArrowheads="1"/>
              </p:cNvSpPr>
              <p:nvPr/>
            </p:nvSpPr>
            <p:spPr bwMode="auto">
              <a:xfrm>
                <a:off x="357158" y="5105312"/>
                <a:ext cx="8253442" cy="1371705"/>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2400">
                    <a:ea typeface="ＭＳ Ｐゴシック" pitchFamily="-108" charset="-128"/>
                  </a:rPr>
                  <a:t>Competencias Genéricas</a:t>
                </a:r>
              </a:p>
            </p:txBody>
          </p:sp>
          <p:sp>
            <p:nvSpPr>
              <p:cNvPr id="8" name="7 Rectángulo"/>
              <p:cNvSpPr>
                <a:spLocks noChangeArrowheads="1"/>
              </p:cNvSpPr>
              <p:nvPr/>
            </p:nvSpPr>
            <p:spPr bwMode="auto">
              <a:xfrm>
                <a:off x="357158" y="3323937"/>
                <a:ext cx="1776782" cy="1781375"/>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2000" dirty="0">
                    <a:solidFill>
                      <a:srgbClr val="000000"/>
                    </a:solidFill>
                    <a:ea typeface="ＭＳ Ｐゴシック" pitchFamily="-108" charset="-128"/>
                  </a:rPr>
                  <a:t>Área 1</a:t>
                </a:r>
              </a:p>
              <a:p>
                <a:pPr algn="ctr">
                  <a:defRPr/>
                </a:pPr>
                <a:r>
                  <a:rPr lang="es-ES_tradnl" sz="1400" dirty="0">
                    <a:solidFill>
                      <a:srgbClr val="000000"/>
                    </a:solidFill>
                    <a:ea typeface="ＭＳ Ｐゴシック" pitchFamily="-108" charset="-128"/>
                  </a:rPr>
                  <a:t>Competencias </a:t>
                </a:r>
                <a:r>
                  <a:rPr lang="es-ES_tradnl" sz="1400" dirty="0" smtClean="0">
                    <a:solidFill>
                      <a:srgbClr val="000000"/>
                    </a:solidFill>
                    <a:ea typeface="ＭＳ Ｐゴシック" pitchFamily="-108" charset="-128"/>
                  </a:rPr>
                  <a:t>comunes </a:t>
                </a:r>
              </a:p>
              <a:p>
                <a:pPr algn="ctr">
                  <a:defRPr/>
                </a:pPr>
                <a:r>
                  <a:rPr lang="es-ES_tradnl" sz="1400" dirty="0" smtClean="0">
                    <a:solidFill>
                      <a:srgbClr val="000000"/>
                    </a:solidFill>
                    <a:ea typeface="ＭＳ Ｐゴシック" pitchFamily="-108" charset="-128"/>
                  </a:rPr>
                  <a:t> de área</a:t>
                </a:r>
                <a:endParaRPr lang="es-ES_tradnl" sz="1400" dirty="0">
                  <a:solidFill>
                    <a:srgbClr val="000000"/>
                  </a:solidFill>
                  <a:ea typeface="ＭＳ Ｐゴシック" pitchFamily="-108" charset="-128"/>
                </a:endParaRPr>
              </a:p>
            </p:txBody>
          </p:sp>
          <p:sp>
            <p:nvSpPr>
              <p:cNvPr id="24586" name="CuadroTexto 10"/>
              <p:cNvSpPr txBox="1">
                <a:spLocks noChangeArrowheads="1"/>
              </p:cNvSpPr>
              <p:nvPr/>
            </p:nvSpPr>
            <p:spPr bwMode="auto">
              <a:xfrm>
                <a:off x="6096000" y="4062418"/>
                <a:ext cx="577850" cy="461962"/>
              </a:xfrm>
              <a:prstGeom prst="rect">
                <a:avLst/>
              </a:prstGeom>
              <a:noFill/>
              <a:ln w="9525">
                <a:noFill/>
                <a:miter lim="800000"/>
                <a:headEnd/>
                <a:tailEnd/>
              </a:ln>
            </p:spPr>
            <p:txBody>
              <a:bodyPr wrap="none">
                <a:spAutoFit/>
              </a:bodyPr>
              <a:lstStyle/>
              <a:p>
                <a:r>
                  <a:rPr lang="es-ES_tradnl" sz="2400" b="1"/>
                  <a:t>….</a:t>
                </a:r>
              </a:p>
            </p:txBody>
          </p:sp>
          <p:sp>
            <p:nvSpPr>
              <p:cNvPr id="10" name="9 Rectángulo"/>
              <p:cNvSpPr>
                <a:spLocks noChangeArrowheads="1"/>
              </p:cNvSpPr>
              <p:nvPr/>
            </p:nvSpPr>
            <p:spPr bwMode="auto">
              <a:xfrm>
                <a:off x="2361565" y="4143278"/>
                <a:ext cx="1676890" cy="991187"/>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2000" dirty="0">
                    <a:solidFill>
                      <a:srgbClr val="000000"/>
                    </a:solidFill>
                    <a:ea typeface="ＭＳ Ｐゴシック" pitchFamily="-108" charset="-128"/>
                  </a:rPr>
                  <a:t>Área 2</a:t>
                </a:r>
              </a:p>
              <a:p>
                <a:pPr algn="ctr">
                  <a:defRPr/>
                </a:pPr>
                <a:r>
                  <a:rPr lang="es-ES_tradnl" sz="1400" dirty="0" smtClean="0">
                    <a:solidFill>
                      <a:srgbClr val="000000"/>
                    </a:solidFill>
                    <a:ea typeface="ＭＳ Ｐゴシック" pitchFamily="-108" charset="-128"/>
                  </a:rPr>
                  <a:t>Competencias comunes </a:t>
                </a:r>
              </a:p>
              <a:p>
                <a:pPr algn="ctr">
                  <a:defRPr/>
                </a:pPr>
                <a:r>
                  <a:rPr lang="es-ES_tradnl" sz="1400" dirty="0" smtClean="0">
                    <a:solidFill>
                      <a:srgbClr val="000000"/>
                    </a:solidFill>
                    <a:ea typeface="ＭＳ Ｐゴシック" pitchFamily="-108" charset="-128"/>
                  </a:rPr>
                  <a:t> de área</a:t>
                </a:r>
                <a:endParaRPr lang="es-ES_tradnl" sz="1400" dirty="0">
                  <a:solidFill>
                    <a:srgbClr val="000000"/>
                  </a:solidFill>
                  <a:ea typeface="ＭＳ Ｐゴシック" pitchFamily="-108" charset="-128"/>
                </a:endParaRPr>
              </a:p>
            </p:txBody>
          </p:sp>
          <p:sp>
            <p:nvSpPr>
              <p:cNvPr id="11" name="10 Rectángulo"/>
              <p:cNvSpPr>
                <a:spLocks noChangeArrowheads="1"/>
              </p:cNvSpPr>
              <p:nvPr/>
            </p:nvSpPr>
            <p:spPr bwMode="auto">
              <a:xfrm>
                <a:off x="4267717" y="3529539"/>
                <a:ext cx="1675252" cy="1604925"/>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2000" dirty="0">
                    <a:solidFill>
                      <a:srgbClr val="000000"/>
                    </a:solidFill>
                    <a:ea typeface="ＭＳ Ｐゴシック" pitchFamily="-108" charset="-128"/>
                  </a:rPr>
                  <a:t>Área 3</a:t>
                </a:r>
              </a:p>
              <a:p>
                <a:pPr algn="ctr">
                  <a:defRPr/>
                </a:pPr>
                <a:r>
                  <a:rPr lang="es-ES_tradnl" sz="1400" dirty="0" smtClean="0">
                    <a:solidFill>
                      <a:srgbClr val="000000"/>
                    </a:solidFill>
                    <a:ea typeface="ＭＳ Ｐゴシック" pitchFamily="-108" charset="-128"/>
                  </a:rPr>
                  <a:t>Competencias comunes </a:t>
                </a:r>
              </a:p>
              <a:p>
                <a:pPr algn="ctr">
                  <a:defRPr/>
                </a:pPr>
                <a:r>
                  <a:rPr lang="es-ES_tradnl" sz="1400" dirty="0" smtClean="0">
                    <a:solidFill>
                      <a:srgbClr val="000000"/>
                    </a:solidFill>
                    <a:ea typeface="ＭＳ Ｐゴシック" pitchFamily="-108" charset="-128"/>
                  </a:rPr>
                  <a:t> de área</a:t>
                </a:r>
                <a:endParaRPr lang="es-ES_tradnl" sz="1400" dirty="0">
                  <a:solidFill>
                    <a:srgbClr val="000000"/>
                  </a:solidFill>
                  <a:ea typeface="ＭＳ Ｐゴシック" pitchFamily="-108" charset="-128"/>
                </a:endParaRPr>
              </a:p>
            </p:txBody>
          </p:sp>
          <p:sp>
            <p:nvSpPr>
              <p:cNvPr id="12" name="11 Rectángulo"/>
              <p:cNvSpPr>
                <a:spLocks noChangeArrowheads="1"/>
              </p:cNvSpPr>
              <p:nvPr/>
            </p:nvSpPr>
            <p:spPr bwMode="auto">
              <a:xfrm>
                <a:off x="6933710" y="3600119"/>
                <a:ext cx="1676890" cy="1534345"/>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2000" dirty="0">
                    <a:solidFill>
                      <a:srgbClr val="000000"/>
                    </a:solidFill>
                    <a:ea typeface="ＭＳ Ｐゴシック" pitchFamily="-108" charset="-128"/>
                  </a:rPr>
                  <a:t>Área n</a:t>
                </a:r>
              </a:p>
              <a:p>
                <a:pPr algn="ctr">
                  <a:defRPr/>
                </a:pPr>
                <a:r>
                  <a:rPr lang="es-ES_tradnl" sz="1400" dirty="0" smtClean="0">
                    <a:solidFill>
                      <a:srgbClr val="000000"/>
                    </a:solidFill>
                    <a:ea typeface="ＭＳ Ｐゴシック" pitchFamily="-108" charset="-128"/>
                  </a:rPr>
                  <a:t>Competencias comunes </a:t>
                </a:r>
              </a:p>
              <a:p>
                <a:pPr algn="ctr">
                  <a:defRPr/>
                </a:pPr>
                <a:r>
                  <a:rPr lang="es-ES_tradnl" sz="1400" dirty="0" smtClean="0">
                    <a:solidFill>
                      <a:srgbClr val="000000"/>
                    </a:solidFill>
                    <a:ea typeface="ＭＳ Ｐゴシック" pitchFamily="-108" charset="-128"/>
                  </a:rPr>
                  <a:t> de área</a:t>
                </a:r>
                <a:endParaRPr lang="es-ES_tradnl" sz="1400" dirty="0">
                  <a:solidFill>
                    <a:srgbClr val="000000"/>
                  </a:solidFill>
                  <a:ea typeface="ＭＳ Ｐゴシック" pitchFamily="-108" charset="-128"/>
                </a:endParaRPr>
              </a:p>
            </p:txBody>
          </p:sp>
          <p:sp>
            <p:nvSpPr>
              <p:cNvPr id="13" name="12 Rectángulo"/>
              <p:cNvSpPr>
                <a:spLocks noChangeArrowheads="1"/>
              </p:cNvSpPr>
              <p:nvPr/>
            </p:nvSpPr>
            <p:spPr bwMode="auto">
              <a:xfrm>
                <a:off x="357158" y="1553303"/>
                <a:ext cx="1179063" cy="1618734"/>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1400" dirty="0">
                    <a:solidFill>
                      <a:srgbClr val="000000"/>
                    </a:solidFill>
                    <a:ea typeface="ＭＳ Ｐゴシック" pitchFamily="-108" charset="-128"/>
                  </a:rPr>
                  <a:t>Sub-área 1.1</a:t>
                </a:r>
              </a:p>
              <a:p>
                <a:pPr algn="ctr">
                  <a:defRPr/>
                </a:pPr>
                <a:r>
                  <a:rPr lang="es-ES_tradnl" sz="900" dirty="0" smtClean="0">
                    <a:solidFill>
                      <a:srgbClr val="000000"/>
                    </a:solidFill>
                    <a:ea typeface="ＭＳ Ｐゴシック" pitchFamily="-108" charset="-128"/>
                  </a:rPr>
                  <a:t>Competencias Comunes </a:t>
                </a:r>
              </a:p>
              <a:p>
                <a:pPr algn="ctr">
                  <a:defRPr/>
                </a:pPr>
                <a:r>
                  <a:rPr lang="es-ES_tradnl" sz="900" dirty="0" smtClean="0">
                    <a:solidFill>
                      <a:srgbClr val="000000"/>
                    </a:solidFill>
                    <a:ea typeface="ＭＳ Ｐゴシック" pitchFamily="-108" charset="-128"/>
                  </a:rPr>
                  <a:t> de Programas en un área</a:t>
                </a:r>
                <a:endParaRPr lang="es-ES_tradnl" sz="1100" dirty="0">
                  <a:solidFill>
                    <a:srgbClr val="000000"/>
                  </a:solidFill>
                  <a:ea typeface="ＭＳ Ｐゴシック" pitchFamily="-108" charset="-128"/>
                </a:endParaRPr>
              </a:p>
            </p:txBody>
          </p:sp>
          <p:sp>
            <p:nvSpPr>
              <p:cNvPr id="14" name="13 Rectángulo"/>
              <p:cNvSpPr>
                <a:spLocks noChangeArrowheads="1"/>
              </p:cNvSpPr>
              <p:nvPr/>
            </p:nvSpPr>
            <p:spPr bwMode="auto">
              <a:xfrm>
                <a:off x="1642664" y="1553303"/>
                <a:ext cx="1521319" cy="1617200"/>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1400" dirty="0">
                    <a:solidFill>
                      <a:srgbClr val="000000"/>
                    </a:solidFill>
                    <a:ea typeface="ＭＳ Ｐゴシック" pitchFamily="-108" charset="-128"/>
                  </a:rPr>
                  <a:t>Módulo Combinable </a:t>
                </a:r>
                <a:r>
                  <a:rPr lang="es-ES_tradnl" sz="1400" dirty="0" smtClean="0">
                    <a:solidFill>
                      <a:srgbClr val="000000"/>
                    </a:solidFill>
                    <a:ea typeface="ＭＳ Ｐゴシック" pitchFamily="-108" charset="-128"/>
                  </a:rPr>
                  <a:t>1</a:t>
                </a:r>
              </a:p>
              <a:p>
                <a:pPr algn="ctr">
                  <a:defRPr/>
                </a:pPr>
                <a:r>
                  <a:rPr lang="es-ES_tradnl" sz="900" dirty="0" smtClean="0">
                    <a:solidFill>
                      <a:srgbClr val="000000"/>
                    </a:solidFill>
                    <a:ea typeface="ＭＳ Ｐゴシック" pitchFamily="-108" charset="-128"/>
                  </a:rPr>
                  <a:t>Competencias comunes a distintos programas</a:t>
                </a:r>
                <a:endParaRPr lang="es-ES_tradnl" sz="900" dirty="0">
                  <a:solidFill>
                    <a:srgbClr val="000000"/>
                  </a:solidFill>
                  <a:ea typeface="ＭＳ Ｐゴシック" pitchFamily="-108" charset="-128"/>
                </a:endParaRPr>
              </a:p>
            </p:txBody>
          </p:sp>
          <p:sp>
            <p:nvSpPr>
              <p:cNvPr id="15" name="14 Rectángulo"/>
              <p:cNvSpPr>
                <a:spLocks noChangeArrowheads="1"/>
              </p:cNvSpPr>
              <p:nvPr/>
            </p:nvSpPr>
            <p:spPr bwMode="auto">
              <a:xfrm>
                <a:off x="3304816" y="1528753"/>
                <a:ext cx="1482016" cy="633684"/>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endParaRPr lang="es-ES_tradnl" sz="1400" dirty="0" smtClean="0">
                  <a:solidFill>
                    <a:srgbClr val="000000"/>
                  </a:solidFill>
                  <a:ea typeface="ＭＳ Ｐゴシック" pitchFamily="-108" charset="-128"/>
                </a:endParaRPr>
              </a:p>
              <a:p>
                <a:pPr algn="ctr">
                  <a:defRPr/>
                </a:pPr>
                <a:endParaRPr lang="es-ES_tradnl" sz="1400" dirty="0" smtClean="0">
                  <a:solidFill>
                    <a:srgbClr val="000000"/>
                  </a:solidFill>
                  <a:ea typeface="ＭＳ Ｐゴシック" pitchFamily="-108" charset="-128"/>
                </a:endParaRPr>
              </a:p>
              <a:p>
                <a:pPr algn="ctr">
                  <a:defRPr/>
                </a:pPr>
                <a:r>
                  <a:rPr lang="es-ES_tradnl" sz="1400" dirty="0" smtClean="0">
                    <a:solidFill>
                      <a:srgbClr val="000000"/>
                    </a:solidFill>
                    <a:ea typeface="ＭＳ Ｐゴシック" pitchFamily="-108" charset="-128"/>
                  </a:rPr>
                  <a:t>Módulo </a:t>
                </a:r>
                <a:r>
                  <a:rPr lang="es-ES_tradnl" sz="1400" dirty="0">
                    <a:solidFill>
                      <a:srgbClr val="000000"/>
                    </a:solidFill>
                    <a:ea typeface="ＭＳ Ｐゴシック" pitchFamily="-108" charset="-128"/>
                  </a:rPr>
                  <a:t>Combinable </a:t>
                </a:r>
                <a:r>
                  <a:rPr lang="es-ES_tradnl" sz="1400" dirty="0" smtClean="0">
                    <a:solidFill>
                      <a:srgbClr val="000000"/>
                    </a:solidFill>
                    <a:ea typeface="ＭＳ Ｐゴシック" pitchFamily="-108" charset="-128"/>
                  </a:rPr>
                  <a:t>2</a:t>
                </a:r>
              </a:p>
              <a:p>
                <a:pPr algn="ctr">
                  <a:defRPr/>
                </a:pPr>
                <a:endParaRPr lang="es-ES_tradnl" sz="1400" dirty="0" smtClean="0">
                  <a:solidFill>
                    <a:srgbClr val="000000"/>
                  </a:solidFill>
                  <a:ea typeface="ＭＳ Ｐゴシック" pitchFamily="-108" charset="-128"/>
                </a:endParaRPr>
              </a:p>
              <a:p>
                <a:pPr algn="ctr">
                  <a:defRPr/>
                </a:pPr>
                <a:endParaRPr lang="es-ES_tradnl" sz="1400" dirty="0">
                  <a:solidFill>
                    <a:srgbClr val="000000"/>
                  </a:solidFill>
                  <a:ea typeface="ＭＳ Ｐゴシック" pitchFamily="-108" charset="-128"/>
                </a:endParaRPr>
              </a:p>
            </p:txBody>
          </p:sp>
          <p:sp>
            <p:nvSpPr>
              <p:cNvPr id="16" name="15 Rectángulo"/>
              <p:cNvSpPr>
                <a:spLocks noChangeArrowheads="1"/>
              </p:cNvSpPr>
              <p:nvPr/>
            </p:nvSpPr>
            <p:spPr bwMode="auto">
              <a:xfrm>
                <a:off x="3304816" y="2665702"/>
                <a:ext cx="1473829" cy="791722"/>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1400" dirty="0">
                    <a:solidFill>
                      <a:srgbClr val="000000"/>
                    </a:solidFill>
                    <a:ea typeface="ＭＳ Ｐゴシック" pitchFamily="-108" charset="-128"/>
                  </a:rPr>
                  <a:t>Módulo Combinable 3</a:t>
                </a:r>
              </a:p>
            </p:txBody>
          </p:sp>
          <p:sp>
            <p:nvSpPr>
              <p:cNvPr id="17" name="16 Rectángulo"/>
              <p:cNvSpPr>
                <a:spLocks noChangeArrowheads="1"/>
              </p:cNvSpPr>
              <p:nvPr/>
            </p:nvSpPr>
            <p:spPr bwMode="auto">
              <a:xfrm>
                <a:off x="4926028" y="1553303"/>
                <a:ext cx="1003841" cy="1904122"/>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1400" dirty="0">
                    <a:solidFill>
                      <a:srgbClr val="000000"/>
                    </a:solidFill>
                    <a:ea typeface="ＭＳ Ｐゴシック" pitchFamily="-108" charset="-128"/>
                  </a:rPr>
                  <a:t>Sub-área </a:t>
                </a:r>
                <a:r>
                  <a:rPr lang="es-ES_tradnl" sz="1400" dirty="0" smtClean="0">
                    <a:solidFill>
                      <a:srgbClr val="000000"/>
                    </a:solidFill>
                    <a:ea typeface="ＭＳ Ｐゴシック" pitchFamily="-108" charset="-128"/>
                  </a:rPr>
                  <a:t>3.2</a:t>
                </a:r>
              </a:p>
              <a:p>
                <a:pPr algn="ctr">
                  <a:defRPr/>
                </a:pPr>
                <a:r>
                  <a:rPr lang="es-ES_tradnl" sz="900" dirty="0" smtClean="0">
                    <a:solidFill>
                      <a:srgbClr val="000000"/>
                    </a:solidFill>
                    <a:ea typeface="ＭＳ Ｐゴシック" pitchFamily="-108" charset="-128"/>
                  </a:rPr>
                  <a:t>Competencias específicas de un programa</a:t>
                </a:r>
                <a:endParaRPr lang="es-ES_tradnl" sz="1100" dirty="0" smtClean="0">
                  <a:solidFill>
                    <a:srgbClr val="000000"/>
                  </a:solidFill>
                  <a:ea typeface="ＭＳ Ｐゴシック" pitchFamily="-108" charset="-128"/>
                </a:endParaRPr>
              </a:p>
              <a:p>
                <a:pPr algn="ctr">
                  <a:defRPr/>
                </a:pPr>
                <a:endParaRPr lang="es-ES_tradnl" sz="1400" dirty="0">
                  <a:solidFill>
                    <a:srgbClr val="000000"/>
                  </a:solidFill>
                  <a:ea typeface="ＭＳ Ｐゴシック" pitchFamily="-108" charset="-128"/>
                </a:endParaRPr>
              </a:p>
              <a:p>
                <a:pPr algn="ctr">
                  <a:defRPr/>
                </a:pPr>
                <a:endParaRPr lang="es-ES_tradnl" dirty="0">
                  <a:solidFill>
                    <a:srgbClr val="000000"/>
                  </a:solidFill>
                  <a:ea typeface="ＭＳ Ｐゴシック" pitchFamily="-108" charset="-128"/>
                </a:endParaRPr>
              </a:p>
            </p:txBody>
          </p:sp>
          <p:sp>
            <p:nvSpPr>
              <p:cNvPr id="18" name="17 Rectángulo"/>
              <p:cNvSpPr>
                <a:spLocks noChangeArrowheads="1"/>
              </p:cNvSpPr>
              <p:nvPr/>
            </p:nvSpPr>
            <p:spPr bwMode="auto">
              <a:xfrm>
                <a:off x="6933710" y="2619672"/>
                <a:ext cx="1676890" cy="914470"/>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1400" dirty="0">
                    <a:solidFill>
                      <a:srgbClr val="000000"/>
                    </a:solidFill>
                    <a:ea typeface="ＭＳ Ｐゴシック" pitchFamily="-108" charset="-128"/>
                  </a:rPr>
                  <a:t>Módulo Combi-</a:t>
                </a:r>
                <a:r>
                  <a:rPr lang="es-ES_tradnl" sz="1400" dirty="0" err="1">
                    <a:solidFill>
                      <a:srgbClr val="000000"/>
                    </a:solidFill>
                    <a:ea typeface="ＭＳ Ｐゴシック" pitchFamily="-108" charset="-128"/>
                  </a:rPr>
                  <a:t>nable</a:t>
                </a:r>
                <a:r>
                  <a:rPr lang="es-ES_tradnl" sz="1400" dirty="0">
                    <a:solidFill>
                      <a:srgbClr val="000000"/>
                    </a:solidFill>
                    <a:ea typeface="ＭＳ Ｐゴシック" pitchFamily="-108" charset="-128"/>
                  </a:rPr>
                  <a:t> 3</a:t>
                </a:r>
              </a:p>
            </p:txBody>
          </p:sp>
          <p:sp>
            <p:nvSpPr>
              <p:cNvPr id="19" name="18 Rectángulo"/>
              <p:cNvSpPr>
                <a:spLocks noChangeArrowheads="1"/>
              </p:cNvSpPr>
              <p:nvPr/>
            </p:nvSpPr>
            <p:spPr bwMode="auto">
              <a:xfrm>
                <a:off x="6933710" y="1603935"/>
                <a:ext cx="807330" cy="917539"/>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r>
                  <a:rPr lang="es-ES_tradnl" sz="1400">
                    <a:solidFill>
                      <a:srgbClr val="000000"/>
                    </a:solidFill>
                    <a:ea typeface="ＭＳ Ｐゴシック" pitchFamily="-108" charset="-128"/>
                  </a:rPr>
                  <a:t>Módulo Combi-nable 4</a:t>
                </a:r>
              </a:p>
            </p:txBody>
          </p:sp>
        </p:grpSp>
        <p:sp>
          <p:nvSpPr>
            <p:cNvPr id="5" name="20 Rectángulo redondeado"/>
            <p:cNvSpPr/>
            <p:nvPr/>
          </p:nvSpPr>
          <p:spPr>
            <a:xfrm>
              <a:off x="285720" y="1357298"/>
              <a:ext cx="428628" cy="3714776"/>
            </a:xfrm>
            <a:prstGeom prst="roundRect">
              <a:avLst/>
            </a:prstGeom>
          </p:spPr>
          <p:style>
            <a:lnRef idx="1">
              <a:schemeClr val="accent4"/>
            </a:lnRef>
            <a:fillRef idx="2">
              <a:schemeClr val="accent4"/>
            </a:fillRef>
            <a:effectRef idx="1">
              <a:schemeClr val="accent4"/>
            </a:effectRef>
            <a:fontRef idx="minor">
              <a:schemeClr val="dk1"/>
            </a:fontRef>
          </p:style>
          <p:txBody>
            <a:bodyPr vert="vert270" anchor="ctr"/>
            <a:lstStyle>
              <a:defPPr>
                <a:defRPr lang="es-E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defRPr/>
              </a:pPr>
              <a:r>
                <a:rPr lang="es-CO" sz="1100" dirty="0" smtClean="0"/>
                <a:t>COMPETENCIAS</a:t>
              </a:r>
            </a:p>
            <a:p>
              <a:pPr algn="ctr">
                <a:defRPr/>
              </a:pPr>
              <a:r>
                <a:rPr lang="es-CO" sz="1100" dirty="0" smtClean="0"/>
                <a:t> ESPECÍFICAS</a:t>
              </a:r>
              <a:endParaRPr lang="es-ES" sz="1100" dirty="0"/>
            </a:p>
          </p:txBody>
        </p:sp>
        <p:sp>
          <p:nvSpPr>
            <p:cNvPr id="6" name="21 Rectángulo redondeado"/>
            <p:cNvSpPr/>
            <p:nvPr/>
          </p:nvSpPr>
          <p:spPr>
            <a:xfrm>
              <a:off x="285720" y="5072074"/>
              <a:ext cx="428628" cy="1438284"/>
            </a:xfrm>
            <a:prstGeom prst="roundRect">
              <a:avLst/>
            </a:prstGeom>
          </p:spPr>
          <p:style>
            <a:lnRef idx="1">
              <a:schemeClr val="accent4"/>
            </a:lnRef>
            <a:fillRef idx="2">
              <a:schemeClr val="accent4"/>
            </a:fillRef>
            <a:effectRef idx="1">
              <a:schemeClr val="accent4"/>
            </a:effectRef>
            <a:fontRef idx="minor">
              <a:schemeClr val="dk1"/>
            </a:fontRef>
          </p:style>
          <p:txBody>
            <a:bodyPr vert="vert270" anchor="ctr"/>
            <a:lstStyle>
              <a:defPPr>
                <a:defRPr lang="es-E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ctr">
                <a:defRPr/>
              </a:pPr>
              <a:r>
                <a:rPr lang="es-CO" sz="1100" dirty="0" smtClean="0"/>
                <a:t>COMPETENCIAS</a:t>
              </a:r>
            </a:p>
            <a:p>
              <a:pPr algn="ctr">
                <a:defRPr/>
              </a:pPr>
              <a:r>
                <a:rPr lang="es-CO" sz="1100" dirty="0" smtClean="0"/>
                <a:t> GENÉRICAS</a:t>
              </a:r>
              <a:endParaRPr lang="es-ES" sz="1100" dirty="0"/>
            </a:p>
          </p:txBody>
        </p:sp>
      </p:grpSp>
      <p:sp>
        <p:nvSpPr>
          <p:cNvPr id="20" name="Text Box 3"/>
          <p:cNvSpPr txBox="1">
            <a:spLocks/>
          </p:cNvSpPr>
          <p:nvPr/>
        </p:nvSpPr>
        <p:spPr bwMode="auto">
          <a:xfrm>
            <a:off x="3143250" y="428625"/>
            <a:ext cx="5788025" cy="434975"/>
          </a:xfrm>
          <a:prstGeom prst="rect">
            <a:avLst/>
          </a:prstGeom>
          <a:noFill/>
          <a:ln w="25400">
            <a:noFill/>
            <a:miter lim="800000"/>
            <a:headEnd/>
            <a:tailEnd/>
          </a:ln>
          <a:effectLst>
            <a:prstShdw prst="shdw18" dist="17961" dir="13500000">
              <a:schemeClr val="accent1">
                <a:gamma/>
                <a:shade val="60000"/>
                <a:invGamma/>
                <a:alpha val="74998"/>
              </a:schemeClr>
            </a:prstShdw>
          </a:effectLst>
        </p:spPr>
        <p:txBody>
          <a:bodyPr wrap="none" lIns="64291" tIns="32146" rIns="64291" bIns="32146">
            <a:spAutoFit/>
          </a:bodyPr>
          <a:lstStyle/>
          <a:p>
            <a:pPr defTabSz="642938">
              <a:defRPr/>
            </a:pPr>
            <a:r>
              <a:rPr lang="es-CO" sz="2400" b="1" i="0" dirty="0">
                <a:solidFill>
                  <a:schemeClr val="hlink"/>
                </a:solidFill>
                <a:latin typeface="Gill Sans" pitchFamily="-108" charset="0"/>
                <a:ea typeface="ＭＳ Ｐゴシック" pitchFamily="34" charset="-128"/>
                <a:sym typeface="Gill Sans" pitchFamily="-108" charset="0"/>
              </a:rPr>
              <a:t>Modelo de estructuración SABER PRO</a:t>
            </a:r>
            <a:endParaRPr lang="es-ES" sz="2400" b="1" i="0" dirty="0">
              <a:solidFill>
                <a:schemeClr val="hlink"/>
              </a:solidFill>
              <a:latin typeface="Gill Sans" pitchFamily="-108" charset="0"/>
              <a:ea typeface="ＭＳ Ｐゴシック" pitchFamily="34" charset="-128"/>
              <a:sym typeface="Gill Sans" pitchFamily="-10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500063" y="1285875"/>
            <a:ext cx="8215312" cy="4214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 name="Rectángulo 1"/>
          <p:cNvSpPr>
            <a:spLocks noChangeArrowheads="1"/>
          </p:cNvSpPr>
          <p:nvPr/>
        </p:nvSpPr>
        <p:spPr bwMode="auto">
          <a:xfrm flipH="1">
            <a:off x="642910" y="1357298"/>
            <a:ext cx="3214710" cy="4000528"/>
          </a:xfrm>
          <a:prstGeom prst="rect">
            <a:avLst/>
          </a:prstGeom>
          <a:gradFill flip="none" rotWithShape="1">
            <a:gsLst>
              <a:gs pos="0">
                <a:schemeClr val="accent1">
                  <a:lumMod val="90000"/>
                </a:schemeClr>
              </a:gs>
              <a:gs pos="100000">
                <a:srgbClr val="85AAAD"/>
              </a:gs>
            </a:gsLst>
            <a:path path="circle">
              <a:fillToRect t="100000" r="100000"/>
            </a:path>
            <a:tileRect l="-100000" b="-100000"/>
          </a:gradFill>
          <a:ln w="9525">
            <a:solidFill>
              <a:schemeClr val="accent5">
                <a:lumMod val="75000"/>
              </a:schemeClr>
            </a:solidFill>
            <a:miter lim="800000"/>
            <a:headEnd/>
            <a:tailEnd/>
          </a:ln>
          <a:effectLst>
            <a:outerShdw dist="23000" dir="5400000" rotWithShape="0">
              <a:schemeClr val="accent5">
                <a:lumMod val="75000"/>
                <a:alpha val="35000"/>
              </a:schemeClr>
            </a:outerShdw>
          </a:effectLst>
        </p:spPr>
        <p:txBody>
          <a:bodyPr anchor="ctr"/>
          <a:lstStyle/>
          <a:p>
            <a:pPr algn="ctr">
              <a:defRPr/>
            </a:pPr>
            <a:endParaRPr lang="es-ES_tradnl" b="1" i="0" dirty="0">
              <a:ea typeface="ＭＳ Ｐゴシック" pitchFamily="34" charset="-128"/>
            </a:endParaRPr>
          </a:p>
          <a:p>
            <a:pPr algn="ctr">
              <a:defRPr/>
            </a:pPr>
            <a:r>
              <a:rPr lang="es-ES_tradnl" b="1" i="0" dirty="0">
                <a:solidFill>
                  <a:srgbClr val="C00000"/>
                </a:solidFill>
                <a:ea typeface="ＭＳ Ｐゴシック" pitchFamily="34" charset="-128"/>
              </a:rPr>
              <a:t>Prueba Común:</a:t>
            </a:r>
          </a:p>
          <a:p>
            <a:pPr algn="ctr">
              <a:defRPr/>
            </a:pPr>
            <a:endParaRPr lang="es-ES_tradnl" sz="1600" b="1" i="0" dirty="0">
              <a:ea typeface="ＭＳ Ｐゴシック" pitchFamily="34" charset="-128"/>
            </a:endParaRPr>
          </a:p>
          <a:p>
            <a:pPr>
              <a:defRPr/>
            </a:pPr>
            <a:r>
              <a:rPr lang="es-ES_tradnl" sz="1600" b="1" i="0" dirty="0">
                <a:ea typeface="ＭＳ Ｐゴシック" pitchFamily="34" charset="-128"/>
              </a:rPr>
              <a:t>Competencias Genéricas</a:t>
            </a:r>
          </a:p>
          <a:p>
            <a:pPr algn="ctr">
              <a:defRPr/>
            </a:pPr>
            <a:endParaRPr lang="es-ES_tradnl" i="0" dirty="0">
              <a:ea typeface="ＭＳ Ｐゴシック" pitchFamily="34" charset="-128"/>
            </a:endParaRPr>
          </a:p>
          <a:p>
            <a:pPr lvl="1">
              <a:buFont typeface="Arial" charset="0"/>
              <a:buChar char="•"/>
              <a:defRPr/>
            </a:pPr>
            <a:r>
              <a:rPr lang="es-ES_tradnl" sz="1770" i="0" dirty="0">
                <a:ea typeface="ＭＳ Ｐゴシック" pitchFamily="34" charset="-128"/>
              </a:rPr>
              <a:t>Pensamiento Crítico</a:t>
            </a:r>
          </a:p>
          <a:p>
            <a:pPr lvl="1">
              <a:buFont typeface="Arial" charset="0"/>
              <a:buChar char="•"/>
              <a:defRPr/>
            </a:pPr>
            <a:endParaRPr lang="es-ES_tradnl" sz="1770" i="0" dirty="0">
              <a:ea typeface="ＭＳ Ｐゴシック" pitchFamily="34" charset="-128"/>
            </a:endParaRPr>
          </a:p>
          <a:p>
            <a:pPr lvl="1">
              <a:buFont typeface="Arial" charset="0"/>
              <a:buChar char="•"/>
              <a:defRPr/>
            </a:pPr>
            <a:r>
              <a:rPr lang="es-ES_tradnl" sz="1770" i="0" dirty="0">
                <a:ea typeface="ＭＳ Ｐゴシック" pitchFamily="34" charset="-128"/>
              </a:rPr>
              <a:t>Solución de Problemas</a:t>
            </a:r>
          </a:p>
          <a:p>
            <a:pPr lvl="1">
              <a:buFont typeface="Arial" charset="0"/>
              <a:buChar char="•"/>
              <a:defRPr/>
            </a:pPr>
            <a:endParaRPr lang="es-ES_tradnl" sz="1770" i="0" dirty="0">
              <a:ea typeface="ＭＳ Ｐゴシック" pitchFamily="34" charset="-128"/>
            </a:endParaRPr>
          </a:p>
          <a:p>
            <a:pPr lvl="1">
              <a:buFont typeface="Arial" charset="0"/>
              <a:buChar char="•"/>
              <a:defRPr/>
            </a:pPr>
            <a:r>
              <a:rPr lang="es-ES_tradnl" sz="1770" i="0" dirty="0">
                <a:ea typeface="ＭＳ Ｐゴシック" pitchFamily="34" charset="-128"/>
              </a:rPr>
              <a:t>Entendimiento Interpersonal</a:t>
            </a:r>
          </a:p>
          <a:p>
            <a:pPr lvl="1">
              <a:buFont typeface="Arial" charset="0"/>
              <a:buChar char="•"/>
              <a:defRPr/>
            </a:pPr>
            <a:endParaRPr lang="es-ES_tradnl" sz="1770" i="0" dirty="0">
              <a:ea typeface="ＭＳ Ｐゴシック" pitchFamily="34" charset="-128"/>
            </a:endParaRPr>
          </a:p>
          <a:p>
            <a:pPr lvl="1">
              <a:buFont typeface="Arial" charset="0"/>
              <a:buChar char="•"/>
              <a:defRPr/>
            </a:pPr>
            <a:r>
              <a:rPr lang="es-ES_tradnl" sz="1770" i="0" dirty="0">
                <a:ea typeface="ＭＳ Ｐゴシック" pitchFamily="34" charset="-128"/>
              </a:rPr>
              <a:t>Inglés</a:t>
            </a:r>
          </a:p>
          <a:p>
            <a:pPr lvl="1">
              <a:defRPr/>
            </a:pPr>
            <a:endParaRPr lang="es-ES_tradnl" sz="1770" i="0" dirty="0">
              <a:ea typeface="ＭＳ Ｐゴシック" pitchFamily="34" charset="-128"/>
            </a:endParaRPr>
          </a:p>
          <a:p>
            <a:pPr lvl="1">
              <a:buFont typeface="Arial" charset="0"/>
              <a:buChar char="•"/>
              <a:defRPr/>
            </a:pPr>
            <a:r>
              <a:rPr lang="es-ES_tradnl" sz="1770" i="0" dirty="0">
                <a:ea typeface="ＭＳ Ｐゴシック" pitchFamily="34" charset="-128"/>
              </a:rPr>
              <a:t>Escritura</a:t>
            </a:r>
          </a:p>
          <a:p>
            <a:pPr algn="ctr">
              <a:buFont typeface="Arial" charset="0"/>
              <a:buChar char="•"/>
              <a:defRPr/>
            </a:pPr>
            <a:endParaRPr lang="es-ES_tradnl" i="0" dirty="0">
              <a:ea typeface="ＭＳ Ｐゴシック" pitchFamily="34" charset="-128"/>
            </a:endParaRPr>
          </a:p>
        </p:txBody>
      </p:sp>
      <p:sp>
        <p:nvSpPr>
          <p:cNvPr id="3" name="Rectángulo 2"/>
          <p:cNvSpPr>
            <a:spLocks noChangeArrowheads="1"/>
          </p:cNvSpPr>
          <p:nvPr/>
        </p:nvSpPr>
        <p:spPr bwMode="auto">
          <a:xfrm flipH="1">
            <a:off x="5072066" y="1357298"/>
            <a:ext cx="3500462" cy="4000528"/>
          </a:xfrm>
          <a:prstGeom prst="rect">
            <a:avLst/>
          </a:prstGeom>
          <a:gradFill flip="none" rotWithShape="1">
            <a:gsLst>
              <a:gs pos="0">
                <a:schemeClr val="accent1">
                  <a:lumMod val="75000"/>
                  <a:alpha val="70000"/>
                </a:schemeClr>
              </a:gs>
              <a:gs pos="20000">
                <a:srgbClr val="AFDEE2"/>
              </a:gs>
              <a:gs pos="100000">
                <a:srgbClr val="85AAAD"/>
              </a:gs>
            </a:gsLst>
            <a:path path="circle">
              <a:fillToRect l="100000" t="100000"/>
            </a:path>
            <a:tileRect r="-100000" b="-1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r>
              <a:rPr lang="es-ES_tradnl" b="1" i="0" dirty="0">
                <a:solidFill>
                  <a:srgbClr val="C00000"/>
                </a:solidFill>
                <a:ea typeface="ＭＳ Ｐゴシック" pitchFamily="34" charset="-128"/>
              </a:rPr>
              <a:t>Prueba Específica:</a:t>
            </a:r>
          </a:p>
          <a:p>
            <a:pPr algn="ctr">
              <a:defRPr/>
            </a:pPr>
            <a:endParaRPr lang="es-ES_tradnl" b="1" i="0" dirty="0">
              <a:solidFill>
                <a:srgbClr val="000000"/>
              </a:solidFill>
              <a:ea typeface="ＭＳ Ｐゴシック" pitchFamily="34" charset="-128"/>
            </a:endParaRPr>
          </a:p>
          <a:p>
            <a:pPr>
              <a:defRPr/>
            </a:pPr>
            <a:r>
              <a:rPr lang="es-ES_tradnl" sz="1600" b="1" i="0" dirty="0">
                <a:solidFill>
                  <a:srgbClr val="000000"/>
                </a:solidFill>
                <a:ea typeface="ＭＳ Ｐゴシック" pitchFamily="34" charset="-128"/>
              </a:rPr>
              <a:t>Competencias Específicas</a:t>
            </a:r>
            <a:endParaRPr lang="es-ES_tradnl" sz="1600" i="0" dirty="0">
              <a:solidFill>
                <a:srgbClr val="000000"/>
              </a:solidFill>
              <a:ea typeface="ＭＳ Ｐゴシック" pitchFamily="34" charset="-128"/>
            </a:endParaRPr>
          </a:p>
          <a:p>
            <a:pPr>
              <a:buFont typeface="Arial" charset="0"/>
              <a:buChar char="•"/>
              <a:defRPr/>
            </a:pPr>
            <a:endParaRPr lang="es-ES_tradnl" i="0" dirty="0">
              <a:solidFill>
                <a:srgbClr val="000000"/>
              </a:solidFill>
              <a:ea typeface="ＭＳ Ｐゴシック" pitchFamily="34" charset="-128"/>
            </a:endParaRPr>
          </a:p>
          <a:p>
            <a:pPr>
              <a:buFont typeface="Arial" charset="0"/>
              <a:buChar char="•"/>
              <a:defRPr/>
            </a:pPr>
            <a:endParaRPr lang="es-ES_tradnl" i="0" dirty="0">
              <a:solidFill>
                <a:srgbClr val="000000"/>
              </a:solidFill>
              <a:ea typeface="ＭＳ Ｐゴシック" pitchFamily="34" charset="-128"/>
            </a:endParaRPr>
          </a:p>
          <a:p>
            <a:pPr lvl="1">
              <a:buFont typeface="Arial" charset="0"/>
              <a:buChar char="•"/>
              <a:defRPr/>
            </a:pPr>
            <a:r>
              <a:rPr lang="es-ES_tradnl" i="0" dirty="0">
                <a:solidFill>
                  <a:srgbClr val="000000"/>
                </a:solidFill>
                <a:ea typeface="ＭＳ Ｐゴシック" pitchFamily="34" charset="-128"/>
              </a:rPr>
              <a:t>Comunes de área</a:t>
            </a:r>
          </a:p>
          <a:p>
            <a:pPr lvl="1">
              <a:buFont typeface="Arial" charset="0"/>
              <a:buChar char="•"/>
              <a:defRPr/>
            </a:pPr>
            <a:endParaRPr lang="es-ES_tradnl" i="0" dirty="0">
              <a:solidFill>
                <a:srgbClr val="000000"/>
              </a:solidFill>
              <a:ea typeface="ＭＳ Ｐゴシック" pitchFamily="34" charset="-128"/>
            </a:endParaRPr>
          </a:p>
          <a:p>
            <a:pPr lvl="1">
              <a:buFont typeface="Arial" charset="0"/>
              <a:buChar char="•"/>
              <a:defRPr/>
            </a:pPr>
            <a:r>
              <a:rPr lang="es-ES_tradnl" i="0" dirty="0">
                <a:solidFill>
                  <a:srgbClr val="000000"/>
                </a:solidFill>
                <a:ea typeface="ＭＳ Ｐゴシック" pitchFamily="34" charset="-128"/>
              </a:rPr>
              <a:t>Módulos sub-grupos de programas (área o inter-áreas)</a:t>
            </a:r>
          </a:p>
          <a:p>
            <a:pPr lvl="1">
              <a:defRPr/>
            </a:pPr>
            <a:endParaRPr lang="es-ES_tradnl" i="0" dirty="0">
              <a:solidFill>
                <a:srgbClr val="000000"/>
              </a:solidFill>
              <a:ea typeface="ＭＳ Ｐゴシック" pitchFamily="34" charset="-128"/>
            </a:endParaRPr>
          </a:p>
          <a:p>
            <a:pPr lvl="1">
              <a:buFont typeface="Arial" charset="0"/>
              <a:buChar char="•"/>
              <a:defRPr/>
            </a:pPr>
            <a:r>
              <a:rPr lang="es-ES_tradnl" i="0" dirty="0">
                <a:solidFill>
                  <a:srgbClr val="000000"/>
                </a:solidFill>
                <a:ea typeface="ＭＳ Ｐゴシック" pitchFamily="34" charset="-128"/>
              </a:rPr>
              <a:t>Módulos por nivel de formación</a:t>
            </a:r>
          </a:p>
          <a:p>
            <a:pPr algn="ctr">
              <a:buFont typeface="Arial" charset="0"/>
              <a:buChar char="•"/>
              <a:defRPr/>
            </a:pPr>
            <a:endParaRPr lang="es-ES_tradnl" i="0" dirty="0">
              <a:solidFill>
                <a:srgbClr val="FFFFFF"/>
              </a:solidFill>
              <a:ea typeface="ＭＳ Ｐゴシック" pitchFamily="34" charset="-128"/>
            </a:endParaRPr>
          </a:p>
        </p:txBody>
      </p:sp>
      <p:sp>
        <p:nvSpPr>
          <p:cNvPr id="25609" name="CuadroTexto 3"/>
          <p:cNvSpPr txBox="1">
            <a:spLocks noChangeArrowheads="1"/>
          </p:cNvSpPr>
          <p:nvPr/>
        </p:nvSpPr>
        <p:spPr bwMode="auto">
          <a:xfrm>
            <a:off x="2857500" y="785813"/>
            <a:ext cx="3714750" cy="523875"/>
          </a:xfrm>
          <a:prstGeom prst="rect">
            <a:avLst/>
          </a:prstGeom>
          <a:noFill/>
          <a:ln w="9525">
            <a:noFill/>
            <a:miter lim="800000"/>
            <a:headEnd/>
            <a:tailEnd/>
          </a:ln>
        </p:spPr>
        <p:txBody>
          <a:bodyPr>
            <a:spAutoFit/>
          </a:bodyPr>
          <a:lstStyle/>
          <a:p>
            <a:r>
              <a:rPr lang="es-ES_tradnl" sz="2800" i="0"/>
              <a:t> SABER PRO 2012</a:t>
            </a:r>
          </a:p>
        </p:txBody>
      </p:sp>
      <p:sp>
        <p:nvSpPr>
          <p:cNvPr id="25610" name="CuadroTexto 4"/>
          <p:cNvSpPr txBox="1">
            <a:spLocks noChangeArrowheads="1"/>
          </p:cNvSpPr>
          <p:nvPr/>
        </p:nvSpPr>
        <p:spPr bwMode="auto">
          <a:xfrm>
            <a:off x="642938" y="5702300"/>
            <a:ext cx="3108325" cy="369888"/>
          </a:xfrm>
          <a:prstGeom prst="rect">
            <a:avLst/>
          </a:prstGeom>
          <a:noFill/>
          <a:ln w="9525">
            <a:noFill/>
            <a:miter lim="800000"/>
            <a:headEnd/>
            <a:tailEnd/>
          </a:ln>
        </p:spPr>
        <p:txBody>
          <a:bodyPr wrap="none">
            <a:spAutoFit/>
          </a:bodyPr>
          <a:lstStyle/>
          <a:p>
            <a:r>
              <a:rPr lang="es-ES_tradnl" b="1" i="0">
                <a:solidFill>
                  <a:srgbClr val="3E6089"/>
                </a:solidFill>
              </a:rPr>
              <a:t>Mañana – aprox. 120 ítems</a:t>
            </a:r>
          </a:p>
        </p:txBody>
      </p:sp>
      <p:sp>
        <p:nvSpPr>
          <p:cNvPr id="25611" name="CuadroTexto 5"/>
          <p:cNvSpPr txBox="1">
            <a:spLocks noChangeArrowheads="1"/>
          </p:cNvSpPr>
          <p:nvPr/>
        </p:nvSpPr>
        <p:spPr bwMode="auto">
          <a:xfrm>
            <a:off x="5264150" y="5702300"/>
            <a:ext cx="2860675" cy="369888"/>
          </a:xfrm>
          <a:prstGeom prst="rect">
            <a:avLst/>
          </a:prstGeom>
          <a:noFill/>
          <a:ln w="9525">
            <a:noFill/>
            <a:miter lim="800000"/>
            <a:headEnd/>
            <a:tailEnd/>
          </a:ln>
        </p:spPr>
        <p:txBody>
          <a:bodyPr wrap="none">
            <a:spAutoFit/>
          </a:bodyPr>
          <a:lstStyle/>
          <a:p>
            <a:r>
              <a:rPr lang="es-ES_tradnl" b="1" i="0">
                <a:solidFill>
                  <a:srgbClr val="3E6089"/>
                </a:solidFill>
              </a:rPr>
              <a:t>Tarde – aprox.120 ítems</a:t>
            </a:r>
          </a:p>
        </p:txBody>
      </p:sp>
      <p:sp>
        <p:nvSpPr>
          <p:cNvPr id="9" name="8 Flecha izquierda y derecha"/>
          <p:cNvSpPr/>
          <p:nvPr/>
        </p:nvSpPr>
        <p:spPr>
          <a:xfrm>
            <a:off x="3929058" y="3214686"/>
            <a:ext cx="1000132" cy="642942"/>
          </a:xfrm>
          <a:prstGeom prst="leftRightArrow">
            <a:avLst/>
          </a:prstGeom>
          <a:gradFill flip="none" rotWithShape="1">
            <a:gsLst>
              <a:gs pos="99000">
                <a:srgbClr val="FF3B3B">
                  <a:alpha val="63922"/>
                </a:srgbClr>
              </a:gs>
              <a:gs pos="50000">
                <a:schemeClr val="accent1">
                  <a:shade val="67500"/>
                  <a:satMod val="115000"/>
                </a:schemeClr>
              </a:gs>
              <a:gs pos="100000">
                <a:schemeClr val="accent1">
                  <a:shade val="100000"/>
                  <a:satMod val="115000"/>
                </a:schemeClr>
              </a:gs>
            </a:gsLst>
            <a:path path="shape">
              <a:fillToRect l="50000" t="50000" r="50000" b="50000"/>
            </a:path>
            <a:tileRect/>
          </a:gradFill>
          <a:ln>
            <a:solidFill>
              <a:srgbClr val="C00000">
                <a:alpha val="78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CuadroTexto"/>
          <p:cNvSpPr txBox="1">
            <a:spLocks noChangeArrowheads="1"/>
          </p:cNvSpPr>
          <p:nvPr/>
        </p:nvSpPr>
        <p:spPr bwMode="auto">
          <a:xfrm>
            <a:off x="2357438" y="2143125"/>
            <a:ext cx="6357937" cy="1323975"/>
          </a:xfrm>
          <a:prstGeom prst="rect">
            <a:avLst/>
          </a:prstGeom>
          <a:noFill/>
          <a:ln w="9525">
            <a:noFill/>
            <a:miter lim="800000"/>
            <a:headEnd/>
            <a:tailEnd/>
          </a:ln>
        </p:spPr>
        <p:txBody>
          <a:bodyPr>
            <a:spAutoFit/>
          </a:bodyPr>
          <a:lstStyle/>
          <a:p>
            <a:r>
              <a:rPr lang="es-MX" sz="4000" i="0"/>
              <a:t>¿Cómo se está desarrollando el proyecto?</a:t>
            </a:r>
            <a:endParaRPr lang="en-US" sz="4000" i="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2895600" y="274638"/>
            <a:ext cx="6105525" cy="1143000"/>
          </a:xfrm>
        </p:spPr>
        <p:txBody>
          <a:bodyPr/>
          <a:lstStyle/>
          <a:p>
            <a:pPr algn="l" defTabSz="642938" eaLnBrk="1" hangingPunct="1">
              <a:defRPr/>
            </a:pPr>
            <a:r>
              <a:rPr lang="es-MX" sz="2400" b="1" kern="1200" dirty="0" smtClean="0">
                <a:solidFill>
                  <a:schemeClr val="hlink"/>
                </a:solidFill>
                <a:latin typeface="Gill Sans" pitchFamily="-108" charset="0"/>
                <a:ea typeface="ＭＳ Ｐゴシック" pitchFamily="34" charset="-128"/>
                <a:cs typeface="+mn-cs"/>
                <a:sym typeface="Gill Sans" pitchFamily="-108" charset="0"/>
              </a:rPr>
              <a:t>       </a:t>
            </a:r>
            <a:r>
              <a:rPr lang="es-MX" sz="3200" b="1" kern="1200" dirty="0" smtClean="0">
                <a:solidFill>
                  <a:schemeClr val="hlink"/>
                </a:solidFill>
                <a:latin typeface="Gill Sans" pitchFamily="-108" charset="0"/>
                <a:ea typeface="ＭＳ Ｐゴシック" pitchFamily="34" charset="-128"/>
                <a:cs typeface="+mn-cs"/>
                <a:sym typeface="Gill Sans" pitchFamily="-108" charset="0"/>
              </a:rPr>
              <a:t>Proyectos adelantados</a:t>
            </a:r>
            <a:endParaRPr lang="en-US" sz="2400" b="1" kern="1200" dirty="0" smtClean="0">
              <a:solidFill>
                <a:schemeClr val="hlink"/>
              </a:solidFill>
              <a:latin typeface="Gill Sans" pitchFamily="-108" charset="0"/>
              <a:ea typeface="ＭＳ Ｐゴシック" pitchFamily="34" charset="-128"/>
              <a:cs typeface="+mn-cs"/>
              <a:sym typeface="Gill Sans" pitchFamily="-108" charset="0"/>
            </a:endParaRPr>
          </a:p>
        </p:txBody>
      </p:sp>
      <p:sp>
        <p:nvSpPr>
          <p:cNvPr id="57345" name="Rectangle 1"/>
          <p:cNvSpPr>
            <a:spLocks noChangeArrowheads="1"/>
          </p:cNvSpPr>
          <p:nvPr/>
        </p:nvSpPr>
        <p:spPr bwMode="auto">
          <a:xfrm>
            <a:off x="1066800" y="1214438"/>
            <a:ext cx="7648575" cy="4524375"/>
          </a:xfrm>
          <a:prstGeom prst="rect">
            <a:avLst/>
          </a:prstGeom>
          <a:noFill/>
          <a:ln w="9525">
            <a:noFill/>
            <a:miter lim="800000"/>
            <a:headEnd/>
            <a:tailEnd/>
          </a:ln>
          <a:effectLst>
            <a:prstShdw prst="shdw18" dist="17961" dir="13500000">
              <a:schemeClr val="accent1">
                <a:gamma/>
                <a:shade val="60000"/>
                <a:invGamma/>
              </a:schemeClr>
            </a:prstShdw>
          </a:effectLst>
        </p:spPr>
        <p:txBody>
          <a:bodyPr anchor="ctr">
            <a:spAutoFit/>
          </a:bodyPr>
          <a:lstStyle/>
          <a:p>
            <a:pPr eaLnBrk="0" hangingPunct="0">
              <a:defRPr/>
            </a:pPr>
            <a:endParaRPr lang="en-US" sz="2400" i="0" dirty="0">
              <a:latin typeface="Arial" pitchFamily="34" charset="0"/>
              <a:ea typeface="ＭＳ Ｐゴシック" pitchFamily="34" charset="-128"/>
            </a:endParaRPr>
          </a:p>
          <a:p>
            <a:pPr eaLnBrk="0" hangingPunct="0">
              <a:defRPr/>
            </a:pPr>
            <a:r>
              <a:rPr lang="es-ES_tradnl" sz="2400" i="0" dirty="0">
                <a:latin typeface="Arial" pitchFamily="34" charset="0"/>
                <a:ea typeface="ＭＳ Ｐゴシック" pitchFamily="34" charset="-128"/>
              </a:rPr>
              <a:t>Ciencias Naturales y Exactas – ACOFACIEN</a:t>
            </a:r>
          </a:p>
          <a:p>
            <a:pPr eaLnBrk="0" hangingPunct="0">
              <a:defRPr/>
            </a:pPr>
            <a:endParaRPr lang="es-ES_tradnl" sz="2400" i="0" dirty="0">
              <a:latin typeface="Arial" pitchFamily="34" charset="0"/>
              <a:ea typeface="ＭＳ Ｐゴシック" pitchFamily="34" charset="-128"/>
            </a:endParaRPr>
          </a:p>
          <a:p>
            <a:pPr eaLnBrk="0" hangingPunct="0">
              <a:defRPr/>
            </a:pPr>
            <a:r>
              <a:rPr lang="es-ES_tradnl" sz="2400" i="0" dirty="0">
                <a:latin typeface="Arial" pitchFamily="34" charset="0"/>
                <a:ea typeface="ＭＳ Ｐゴシック" pitchFamily="34" charset="-128"/>
              </a:rPr>
              <a:t>Ciencias de la Educación – ASCOFADE</a:t>
            </a:r>
          </a:p>
          <a:p>
            <a:pPr eaLnBrk="0" hangingPunct="0">
              <a:defRPr/>
            </a:pPr>
            <a:endParaRPr lang="es-ES_tradnl" sz="2400" i="0" dirty="0">
              <a:latin typeface="Arial" pitchFamily="34" charset="0"/>
              <a:ea typeface="ＭＳ Ｐゴシック" pitchFamily="34" charset="-128"/>
            </a:endParaRPr>
          </a:p>
          <a:p>
            <a:pPr eaLnBrk="0" hangingPunct="0">
              <a:defRPr/>
            </a:pPr>
            <a:r>
              <a:rPr lang="es-ES_tradnl" sz="2400" i="0" dirty="0">
                <a:latin typeface="Arial" pitchFamily="34" charset="0"/>
                <a:ea typeface="ＭＳ Ｐゴシック" pitchFamily="34" charset="-128"/>
              </a:rPr>
              <a:t>Ingenierías – ACOFI</a:t>
            </a:r>
          </a:p>
          <a:p>
            <a:pPr eaLnBrk="0" hangingPunct="0">
              <a:defRPr/>
            </a:pPr>
            <a:endParaRPr lang="es-ES_tradnl" sz="2400" i="0" dirty="0">
              <a:latin typeface="Arial" pitchFamily="34" charset="0"/>
              <a:ea typeface="ＭＳ Ｐゴシック" pitchFamily="34" charset="-128"/>
            </a:endParaRPr>
          </a:p>
          <a:p>
            <a:pPr eaLnBrk="0" hangingPunct="0">
              <a:defRPr/>
            </a:pPr>
            <a:r>
              <a:rPr lang="es-ES_tradnl" sz="2400" i="0" dirty="0">
                <a:latin typeface="Arial" pitchFamily="34" charset="0"/>
                <a:ea typeface="ＭＳ Ｐゴシック" pitchFamily="34" charset="-128"/>
              </a:rPr>
              <a:t>Agropecuarias – ASFAMEVEZ</a:t>
            </a:r>
          </a:p>
          <a:p>
            <a:pPr eaLnBrk="0" hangingPunct="0">
              <a:defRPr/>
            </a:pPr>
            <a:endParaRPr lang="es-ES_tradnl" sz="2400" i="0" dirty="0">
              <a:latin typeface="Arial" pitchFamily="34" charset="0"/>
              <a:ea typeface="ＭＳ Ｐゴシック" pitchFamily="34" charset="-128"/>
            </a:endParaRPr>
          </a:p>
          <a:p>
            <a:pPr eaLnBrk="0" hangingPunct="0">
              <a:defRPr/>
            </a:pPr>
            <a:r>
              <a:rPr lang="es-ES_tradnl" sz="2400" i="0" dirty="0">
                <a:latin typeface="Arial" pitchFamily="34" charset="0"/>
                <a:ea typeface="ＭＳ Ｐゴシック" pitchFamily="34" charset="-128"/>
              </a:rPr>
              <a:t>Salud – </a:t>
            </a:r>
            <a:r>
              <a:rPr lang="es-ES_tradnl" sz="2400" i="0" dirty="0" smtClean="0">
                <a:latin typeface="Arial" pitchFamily="34" charset="0"/>
                <a:ea typeface="ＭＳ Ｐゴシック" pitchFamily="34" charset="-128"/>
              </a:rPr>
              <a:t>Red de Asociaciones de Facultades de Salud</a:t>
            </a:r>
            <a:endParaRPr lang="es-ES_tradnl" sz="2400" i="0" dirty="0">
              <a:latin typeface="Arial" pitchFamily="34" charset="0"/>
              <a:ea typeface="ＭＳ Ｐゴシック" pitchFamily="34" charset="-128"/>
            </a:endParaRPr>
          </a:p>
          <a:p>
            <a:pPr eaLnBrk="0" hangingPunct="0">
              <a:defRPr/>
            </a:pPr>
            <a:endParaRPr lang="es-ES_tradnl" sz="2400" i="0" dirty="0">
              <a:latin typeface="Arial" pitchFamily="34" charset="0"/>
              <a:ea typeface="ＭＳ Ｐゴシック" pitchFamily="34" charset="-128"/>
            </a:endParaRPr>
          </a:p>
          <a:p>
            <a:pPr eaLnBrk="0" hangingPunct="0">
              <a:defRPr/>
            </a:pPr>
            <a:r>
              <a:rPr lang="es-ES_tradnl" sz="2400" i="0" dirty="0">
                <a:latin typeface="Arial" pitchFamily="34" charset="0"/>
                <a:ea typeface="ＭＳ Ｐゴシック" pitchFamily="34" charset="-128"/>
              </a:rPr>
              <a:t>Ciencias Sociales y Humanidades – </a:t>
            </a:r>
            <a:r>
              <a:rPr lang="es-ES_tradnl" sz="2000" i="0" dirty="0">
                <a:latin typeface="Arial" pitchFamily="34" charset="0"/>
                <a:ea typeface="ＭＳ Ｐゴシック" pitchFamily="34" charset="-128"/>
              </a:rPr>
              <a:t> 10 Asociaciones</a:t>
            </a:r>
            <a:endParaRPr lang="es-ES_tradnl" sz="2400" i="0" dirty="0">
              <a:latin typeface="Arial"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uadroTexto 1"/>
          <p:cNvSpPr txBox="1">
            <a:spLocks noChangeArrowheads="1"/>
          </p:cNvSpPr>
          <p:nvPr/>
        </p:nvSpPr>
        <p:spPr bwMode="auto">
          <a:xfrm>
            <a:off x="0" y="928688"/>
            <a:ext cx="9185275" cy="523875"/>
          </a:xfrm>
          <a:prstGeom prst="rect">
            <a:avLst/>
          </a:prstGeom>
          <a:noFill/>
          <a:ln w="9525">
            <a:noFill/>
            <a:miter lim="800000"/>
            <a:headEnd/>
            <a:tailEnd/>
          </a:ln>
        </p:spPr>
        <p:txBody>
          <a:bodyPr wrap="none">
            <a:spAutoFit/>
          </a:bodyPr>
          <a:lstStyle/>
          <a:p>
            <a:pPr algn="ctr"/>
            <a:r>
              <a:rPr lang="es-ES_tradnl" sz="2800" dirty="0" smtClean="0">
                <a:solidFill>
                  <a:schemeClr val="hlink"/>
                </a:solidFill>
                <a:ea typeface="ＭＳ Ｐゴシック" pitchFamily="-108" charset="-128"/>
              </a:rPr>
              <a:t>Premisas de la evaluación de competencias específicas</a:t>
            </a:r>
            <a:endParaRPr lang="es-ES_tradnl" sz="2800" dirty="0">
              <a:solidFill>
                <a:schemeClr val="hlink"/>
              </a:solidFill>
              <a:ea typeface="ＭＳ Ｐゴシック" pitchFamily="-108" charset="-128"/>
            </a:endParaRPr>
          </a:p>
        </p:txBody>
      </p:sp>
      <p:sp>
        <p:nvSpPr>
          <p:cNvPr id="35843" name="CuadroTexto 2"/>
          <p:cNvSpPr txBox="1">
            <a:spLocks noChangeArrowheads="1"/>
          </p:cNvSpPr>
          <p:nvPr/>
        </p:nvSpPr>
        <p:spPr bwMode="auto">
          <a:xfrm>
            <a:off x="714375" y="1785938"/>
            <a:ext cx="7924800" cy="4954587"/>
          </a:xfrm>
          <a:prstGeom prst="rect">
            <a:avLst/>
          </a:prstGeom>
          <a:noFill/>
          <a:ln w="9525">
            <a:noFill/>
            <a:miter lim="800000"/>
            <a:headEnd/>
            <a:tailEnd/>
          </a:ln>
        </p:spPr>
        <p:txBody>
          <a:bodyPr>
            <a:spAutoFit/>
          </a:bodyPr>
          <a:lstStyle/>
          <a:p>
            <a:pPr>
              <a:buFont typeface="Arial" charset="0"/>
              <a:buChar char="•"/>
            </a:pPr>
            <a:r>
              <a:rPr lang="es-ES_tradnl" sz="2000"/>
              <a:t> Evaluación de estudiantes que han cursado el 75% de su programa académico.</a:t>
            </a:r>
          </a:p>
          <a:p>
            <a:pPr>
              <a:buFont typeface="Arial" charset="0"/>
              <a:buChar char="•"/>
            </a:pPr>
            <a:endParaRPr lang="es-ES_tradnl" sz="2000"/>
          </a:p>
          <a:p>
            <a:pPr>
              <a:buFont typeface="Arial" charset="0"/>
              <a:buChar char="•"/>
            </a:pPr>
            <a:r>
              <a:rPr lang="es-ES_tradnl" sz="2000"/>
              <a:t> Evaluación de competencias integradoras y no de contenidos.</a:t>
            </a:r>
          </a:p>
          <a:p>
            <a:pPr>
              <a:buFont typeface="Arial" charset="0"/>
              <a:buChar char="•"/>
            </a:pPr>
            <a:endParaRPr lang="es-ES_tradnl" sz="2000"/>
          </a:p>
          <a:p>
            <a:pPr>
              <a:buFont typeface="Arial" charset="0"/>
              <a:buChar char="•"/>
            </a:pPr>
            <a:r>
              <a:rPr lang="es-ES_tradnl" sz="2000"/>
              <a:t> Evaluación que proyecte hacia el futuro (mínimo 12 años)</a:t>
            </a:r>
          </a:p>
          <a:p>
            <a:pPr>
              <a:buFont typeface="Arial" charset="0"/>
              <a:buChar char="•"/>
            </a:pPr>
            <a:endParaRPr lang="es-ES_tradnl" sz="2000"/>
          </a:p>
          <a:p>
            <a:pPr>
              <a:buFont typeface="Arial" charset="0"/>
              <a:buChar char="•"/>
            </a:pPr>
            <a:r>
              <a:rPr lang="es-ES_tradnl" sz="2000"/>
              <a:t> Propuesta de evaluación técnicamente viable.</a:t>
            </a:r>
          </a:p>
          <a:p>
            <a:pPr>
              <a:buFont typeface="Arial" charset="0"/>
              <a:buChar char="•"/>
            </a:pPr>
            <a:endParaRPr lang="es-ES_tradnl" sz="2000"/>
          </a:p>
          <a:p>
            <a:pPr>
              <a:buFont typeface="Arial" charset="0"/>
              <a:buChar char="•"/>
            </a:pPr>
            <a:r>
              <a:rPr lang="es-ES_tradnl" sz="2000"/>
              <a:t> Especificación de las pruebas que permita interpretación de niveles de desempeño.</a:t>
            </a:r>
          </a:p>
          <a:p>
            <a:pPr>
              <a:buFont typeface="Arial" charset="0"/>
              <a:buChar char="•"/>
            </a:pPr>
            <a:endParaRPr lang="es-ES_tradnl" sz="2000"/>
          </a:p>
          <a:p>
            <a:pPr>
              <a:buFont typeface="Arial" charset="0"/>
              <a:buChar char="•"/>
            </a:pPr>
            <a:r>
              <a:rPr lang="es-ES_tradnl" sz="2000"/>
              <a:t> Diseño de reportes pedagógicamente útiles.</a:t>
            </a:r>
          </a:p>
          <a:p>
            <a:pPr>
              <a:buFont typeface="Arial" charset="0"/>
              <a:buChar char="•"/>
            </a:pPr>
            <a:endParaRPr lang="es-ES_tradnl" sz="2000"/>
          </a:p>
          <a:p>
            <a:pPr>
              <a:buFont typeface="Arial" charset="0"/>
              <a:buChar char="•"/>
            </a:pPr>
            <a:r>
              <a:rPr lang="es-ES_tradnl" sz="2000"/>
              <a:t>Propuesta de evaluación que represente a la comunidad del área.</a:t>
            </a:r>
          </a:p>
          <a:p>
            <a:pPr>
              <a:buFont typeface="Arial" charset="0"/>
              <a:buNone/>
            </a:pPr>
            <a:r>
              <a:rPr lang="es-ES_tradnl" sz="1600"/>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ext Box 2"/>
          <p:cNvSpPr txBox="1">
            <a:spLocks/>
          </p:cNvSpPr>
          <p:nvPr/>
        </p:nvSpPr>
        <p:spPr bwMode="auto">
          <a:xfrm>
            <a:off x="1428728" y="1000108"/>
            <a:ext cx="6078774" cy="372696"/>
          </a:xfrm>
          <a:prstGeom prst="rect">
            <a:avLst/>
          </a:prstGeom>
          <a:noFill/>
          <a:ln w="25400">
            <a:noFill/>
            <a:miter lim="800000"/>
            <a:headEnd/>
            <a:tailEnd/>
          </a:ln>
          <a:effectLst>
            <a:prstShdw prst="shdw18" dist="17961" dir="13500000">
              <a:schemeClr val="accent1">
                <a:gamma/>
                <a:shade val="60000"/>
                <a:invGamma/>
              </a:schemeClr>
            </a:prstShdw>
          </a:effectLst>
        </p:spPr>
        <p:txBody>
          <a:bodyPr wrap="none" lIns="64291" tIns="32146" rIns="64291" bIns="32146">
            <a:spAutoFit/>
          </a:bodyPr>
          <a:lstStyle/>
          <a:p>
            <a:pPr defTabSz="642938"/>
            <a:r>
              <a:rPr lang="es-CO" sz="2000" b="1" dirty="0" smtClean="0">
                <a:solidFill>
                  <a:schemeClr val="hlink"/>
                </a:solidFill>
                <a:ea typeface="ＭＳ Ｐゴシック" pitchFamily="34" charset="-128"/>
                <a:cs typeface="Arial" pitchFamily="34" charset="0"/>
                <a:sym typeface="Gill Sans" pitchFamily="-108" charset="0"/>
              </a:rPr>
              <a:t>Talleres de definición de competencias comunes</a:t>
            </a:r>
            <a:endParaRPr lang="es-ES" sz="2000" b="1" dirty="0">
              <a:solidFill>
                <a:schemeClr val="hlink"/>
              </a:solidFill>
              <a:ea typeface="ＭＳ Ｐゴシック" pitchFamily="34" charset="-128"/>
              <a:cs typeface="Arial" pitchFamily="34" charset="0"/>
              <a:sym typeface="Gill Sans" pitchFamily="-108" charset="0"/>
            </a:endParaRPr>
          </a:p>
        </p:txBody>
      </p:sp>
      <p:sp>
        <p:nvSpPr>
          <p:cNvPr id="211971" name="Rectangle 3"/>
          <p:cNvSpPr>
            <a:spLocks noChangeArrowheads="1"/>
          </p:cNvSpPr>
          <p:nvPr/>
        </p:nvSpPr>
        <p:spPr bwMode="auto">
          <a:xfrm>
            <a:off x="268288" y="1858963"/>
            <a:ext cx="8191500" cy="4713309"/>
          </a:xfrm>
          <a:prstGeom prst="rect">
            <a:avLst/>
          </a:prstGeom>
          <a:noFill/>
          <a:ln w="9525">
            <a:noFill/>
            <a:miter lim="800000"/>
            <a:headEnd/>
            <a:tailEnd/>
          </a:ln>
        </p:spPr>
        <p:txBody>
          <a:bodyPr lIns="64291" tIns="32146" rIns="64291" bIns="32146"/>
          <a:lstStyle/>
          <a:p>
            <a:pPr marL="342900" indent="-342900">
              <a:lnSpc>
                <a:spcPct val="90000"/>
              </a:lnSpc>
              <a:spcBef>
                <a:spcPct val="20000"/>
              </a:spcBef>
              <a:buClr>
                <a:srgbClr val="CC0A21"/>
              </a:buClr>
              <a:buFont typeface="Wingdings" pitchFamily="2" charset="2"/>
              <a:buChar char="Ø"/>
            </a:pPr>
            <a:r>
              <a:rPr lang="es-CO" sz="2000" dirty="0" smtClean="0"/>
              <a:t>Objetivo: Identificar competencias, entendidas como haceres o prácticas complejas en contexto, y sus desempeños asociados,</a:t>
            </a:r>
            <a:r>
              <a:rPr lang="es-CO" sz="2000" u="sng" dirty="0" smtClean="0"/>
              <a:t> comunes a distintos tipos de formación</a:t>
            </a:r>
            <a:r>
              <a:rPr lang="es-CO" sz="2000" dirty="0" smtClean="0"/>
              <a:t>, no genéricas, que sean susceptibles de constituir módulos de evaluación de competencias específicas. </a:t>
            </a:r>
          </a:p>
          <a:p>
            <a:pPr marL="342900" indent="-342900">
              <a:lnSpc>
                <a:spcPct val="90000"/>
              </a:lnSpc>
              <a:spcBef>
                <a:spcPct val="20000"/>
              </a:spcBef>
              <a:buClr>
                <a:srgbClr val="CC0A21"/>
              </a:buClr>
              <a:buFont typeface="Wingdings" pitchFamily="2" charset="2"/>
              <a:buChar char="Ø"/>
            </a:pP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No se pretende que la evaluación de competencias específicas se limite a estos módulos. Dentro de las restricciones técnicas de los exámenes estandarizados señaladas, se van a desarrollar módulos específicos exclusivos de algunos tipos de formación. Sin embargo, es importante ir de lo más común a lo más específico.</a:t>
            </a:r>
          </a:p>
          <a:p>
            <a:pPr marL="342900" indent="-342900">
              <a:lnSpc>
                <a:spcPct val="90000"/>
              </a:lnSpc>
              <a:spcBef>
                <a:spcPct val="20000"/>
              </a:spcBef>
              <a:buClr>
                <a:srgbClr val="CC0A21"/>
              </a:buClr>
              <a:buFont typeface="Wingdings" pitchFamily="2" charset="2"/>
              <a:buChar char="Ø"/>
            </a:pP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No se trata de competencias genéricas, luego no se espera que todos los programas participen en cada una de ellas. Al contrario, siempre debe haber programas que no participen.</a:t>
            </a:r>
            <a:endParaRPr lang="es-CO" sz="2000"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ext Box 2"/>
          <p:cNvSpPr txBox="1">
            <a:spLocks/>
          </p:cNvSpPr>
          <p:nvPr/>
        </p:nvSpPr>
        <p:spPr bwMode="auto">
          <a:xfrm>
            <a:off x="1428728" y="1000108"/>
            <a:ext cx="5254895" cy="372696"/>
          </a:xfrm>
          <a:prstGeom prst="rect">
            <a:avLst/>
          </a:prstGeom>
          <a:noFill/>
          <a:ln w="25400">
            <a:noFill/>
            <a:miter lim="800000"/>
            <a:headEnd/>
            <a:tailEnd/>
          </a:ln>
          <a:effectLst>
            <a:prstShdw prst="shdw18" dist="17961" dir="13500000">
              <a:schemeClr val="accent1">
                <a:gamma/>
                <a:shade val="60000"/>
                <a:invGamma/>
              </a:schemeClr>
            </a:prstShdw>
          </a:effectLst>
        </p:spPr>
        <p:txBody>
          <a:bodyPr wrap="none" lIns="64291" tIns="32146" rIns="64291" bIns="32146">
            <a:spAutoFit/>
          </a:bodyPr>
          <a:lstStyle/>
          <a:p>
            <a:pPr defTabSz="642938"/>
            <a:r>
              <a:rPr lang="es-CO" sz="2000" b="1" dirty="0" smtClean="0">
                <a:solidFill>
                  <a:schemeClr val="hlink"/>
                </a:solidFill>
                <a:ea typeface="ＭＳ Ｐゴシック" pitchFamily="34" charset="-128"/>
                <a:cs typeface="Arial" pitchFamily="34" charset="0"/>
                <a:sym typeface="Gill Sans" pitchFamily="-108" charset="0"/>
              </a:rPr>
              <a:t>Plan de Transición ECAES -&gt; SABER PRO</a:t>
            </a:r>
            <a:endParaRPr lang="es-ES" sz="2000" b="1" dirty="0">
              <a:solidFill>
                <a:schemeClr val="hlink"/>
              </a:solidFill>
              <a:ea typeface="ＭＳ Ｐゴシック" pitchFamily="34" charset="-128"/>
              <a:cs typeface="Arial" pitchFamily="34" charset="0"/>
              <a:sym typeface="Gill Sans" pitchFamily="-108" charset="0"/>
            </a:endParaRPr>
          </a:p>
        </p:txBody>
      </p:sp>
      <p:sp>
        <p:nvSpPr>
          <p:cNvPr id="211971" name="Rectangle 3"/>
          <p:cNvSpPr>
            <a:spLocks noChangeArrowheads="1"/>
          </p:cNvSpPr>
          <p:nvPr/>
        </p:nvSpPr>
        <p:spPr bwMode="auto">
          <a:xfrm>
            <a:off x="268288" y="1714488"/>
            <a:ext cx="8191500" cy="4714908"/>
          </a:xfrm>
          <a:prstGeom prst="rect">
            <a:avLst/>
          </a:prstGeom>
          <a:noFill/>
          <a:ln w="9525">
            <a:noFill/>
            <a:miter lim="800000"/>
            <a:headEnd/>
            <a:tailEnd/>
          </a:ln>
        </p:spPr>
        <p:txBody>
          <a:bodyPr lIns="64291" tIns="32146" rIns="64291" bIns="32146"/>
          <a:lstStyle/>
          <a:p>
            <a:pPr marL="342900" indent="-342900">
              <a:lnSpc>
                <a:spcPct val="90000"/>
              </a:lnSpc>
              <a:spcBef>
                <a:spcPct val="20000"/>
              </a:spcBef>
              <a:buClr>
                <a:srgbClr val="CC0A21"/>
              </a:buClr>
              <a:buFont typeface="Wingdings" pitchFamily="2" charset="2"/>
              <a:buChar char="Ø"/>
            </a:pPr>
            <a:endParaRPr lang="es-CO" sz="2000" dirty="0" smtClean="0"/>
          </a:p>
          <a:p>
            <a:pPr marL="342900" indent="-342900">
              <a:lnSpc>
                <a:spcPct val="90000"/>
              </a:lnSpc>
              <a:spcBef>
                <a:spcPct val="20000"/>
              </a:spcBef>
              <a:buClr>
                <a:srgbClr val="CC0A21"/>
              </a:buClr>
              <a:buFont typeface="Wingdings" pitchFamily="2" charset="2"/>
              <a:buChar char="Ø"/>
            </a:pPr>
            <a:r>
              <a:rPr lang="es-CO" sz="2000" dirty="0" smtClean="0"/>
              <a:t>Dificultad: La puesta en funcionamiento de exámenes que cumplan a cabalidad los objetivos propuestos es novedosa y muy compleja. No existen ejemplos de desarrollos de este nivel.</a:t>
            </a:r>
          </a:p>
          <a:p>
            <a:pPr marL="342900" indent="-342900">
              <a:lnSpc>
                <a:spcPct val="90000"/>
              </a:lnSpc>
              <a:spcBef>
                <a:spcPct val="20000"/>
              </a:spcBef>
              <a:buClr>
                <a:srgbClr val="CC0A21"/>
              </a:buClr>
              <a:buFont typeface="Wingdings" pitchFamily="2" charset="2"/>
              <a:buChar char="Ø"/>
            </a:pPr>
            <a:endParaRPr lang="es-CO" sz="2000" dirty="0" smtClean="0"/>
          </a:p>
          <a:p>
            <a:pPr>
              <a:lnSpc>
                <a:spcPct val="90000"/>
              </a:lnSpc>
              <a:spcBef>
                <a:spcPct val="20000"/>
              </a:spcBef>
              <a:buClr>
                <a:srgbClr val="CC0A21"/>
              </a:buClr>
            </a:pPr>
            <a:endParaRPr lang="es-CO" sz="2000" dirty="0" smtClean="0"/>
          </a:p>
          <a:p>
            <a:pPr>
              <a:lnSpc>
                <a:spcPct val="90000"/>
              </a:lnSpc>
              <a:spcBef>
                <a:spcPct val="20000"/>
              </a:spcBef>
              <a:buClr>
                <a:srgbClr val="CC0A21"/>
              </a:buClr>
            </a:pPr>
            <a:r>
              <a:rPr lang="es-CO" sz="2000" dirty="0" smtClean="0">
                <a:sym typeface="Wingdings" pitchFamily="2" charset="2"/>
              </a:rPr>
              <a:t>	   Solo podemos avanzar con el apoyo de la comunidad 	académica. </a:t>
            </a:r>
          </a:p>
          <a:p>
            <a:pPr>
              <a:lnSpc>
                <a:spcPct val="90000"/>
              </a:lnSpc>
              <a:spcBef>
                <a:spcPct val="20000"/>
              </a:spcBef>
              <a:buClr>
                <a:srgbClr val="CC0A21"/>
              </a:buClr>
            </a:pPr>
            <a:endParaRPr lang="es-CO" sz="2000" dirty="0" smtClean="0">
              <a:sym typeface="Wingdings" pitchFamily="2" charset="2"/>
            </a:endParaRPr>
          </a:p>
          <a:p>
            <a:pPr>
              <a:lnSpc>
                <a:spcPct val="90000"/>
              </a:lnSpc>
              <a:spcBef>
                <a:spcPct val="20000"/>
              </a:spcBef>
              <a:buClr>
                <a:srgbClr val="CC0A21"/>
              </a:buClr>
            </a:pPr>
            <a:r>
              <a:rPr lang="es-CO" sz="2000" dirty="0" smtClean="0">
                <a:sym typeface="Wingdings" pitchFamily="2" charset="2"/>
              </a:rPr>
              <a:t>	   Tenemos una propuesta, no una receta.</a:t>
            </a:r>
          </a:p>
          <a:p>
            <a:pPr>
              <a:lnSpc>
                <a:spcPct val="90000"/>
              </a:lnSpc>
              <a:spcBef>
                <a:spcPct val="20000"/>
              </a:spcBef>
              <a:buClr>
                <a:srgbClr val="CC0A21"/>
              </a:buClr>
            </a:pPr>
            <a:endParaRPr lang="es-CO" sz="2000" dirty="0" smtClean="0">
              <a:sym typeface="Wingdings" pitchFamily="2" charset="2"/>
            </a:endParaRPr>
          </a:p>
          <a:p>
            <a:pPr>
              <a:lnSpc>
                <a:spcPct val="90000"/>
              </a:lnSpc>
              <a:spcBef>
                <a:spcPct val="20000"/>
              </a:spcBef>
              <a:buClr>
                <a:srgbClr val="CC0A21"/>
              </a:buClr>
            </a:pPr>
            <a:r>
              <a:rPr lang="es-CO" sz="2000" dirty="0" smtClean="0">
                <a:sym typeface="Wingdings" pitchFamily="2" charset="2"/>
              </a:rPr>
              <a:t>	   Debemos ser flexibles, creativos y prudentes!</a:t>
            </a:r>
          </a:p>
          <a:p>
            <a:pPr>
              <a:lnSpc>
                <a:spcPct val="90000"/>
              </a:lnSpc>
              <a:spcBef>
                <a:spcPct val="20000"/>
              </a:spcBef>
              <a:buClr>
                <a:srgbClr val="CC0A21"/>
              </a:buClr>
            </a:pPr>
            <a:endParaRPr lang="es-CO" sz="2000" dirty="0" smtClean="0">
              <a:sym typeface="Wingdings" pitchFamily="2" charset="2"/>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CuadroTexto"/>
          <p:cNvSpPr txBox="1">
            <a:spLocks noChangeArrowheads="1"/>
          </p:cNvSpPr>
          <p:nvPr/>
        </p:nvSpPr>
        <p:spPr bwMode="auto">
          <a:xfrm>
            <a:off x="2500313" y="3000375"/>
            <a:ext cx="4376737" cy="708025"/>
          </a:xfrm>
          <a:prstGeom prst="rect">
            <a:avLst/>
          </a:prstGeom>
          <a:noFill/>
          <a:ln w="9525">
            <a:noFill/>
            <a:miter lim="800000"/>
            <a:headEnd/>
            <a:tailEnd/>
          </a:ln>
        </p:spPr>
        <p:txBody>
          <a:bodyPr wrap="none">
            <a:spAutoFit/>
          </a:bodyPr>
          <a:lstStyle/>
          <a:p>
            <a:r>
              <a:rPr lang="es-MX" sz="4000" b="1" i="0"/>
              <a:t>¡Muchas gracias!</a:t>
            </a:r>
            <a:endParaRPr lang="en-US" sz="4000" b="1" i="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9199</TotalTime>
  <Words>1648</Words>
  <Application>Microsoft Office PowerPoint</Application>
  <PresentationFormat>Presentación en pantalla (4:3)</PresentationFormat>
  <Paragraphs>353</Paragraphs>
  <Slides>40</Slides>
  <Notes>8</Notes>
  <HiddenSlides>0</HiddenSlides>
  <MMClips>0</MMClips>
  <ScaleCrop>false</ScaleCrop>
  <HeadingPairs>
    <vt:vector size="4" baseType="variant">
      <vt:variant>
        <vt:lpstr>Tema</vt:lpstr>
      </vt:variant>
      <vt:variant>
        <vt:i4>1</vt:i4>
      </vt:variant>
      <vt:variant>
        <vt:lpstr>Títulos de diapositiva</vt:lpstr>
      </vt:variant>
      <vt:variant>
        <vt:i4>40</vt:i4>
      </vt:variant>
    </vt:vector>
  </HeadingPairs>
  <TitlesOfParts>
    <vt:vector size="41" baseType="lpstr">
      <vt:lpstr>Diseño predeterminado</vt:lpstr>
      <vt:lpstr>Reestructuración de los ECAES </vt:lpstr>
      <vt:lpstr>Diapositiva 2</vt:lpstr>
      <vt:lpstr>Diapositiva 3</vt:lpstr>
      <vt:lpstr>Diapositiva 4</vt:lpstr>
      <vt:lpstr>Diapositiva 5</vt:lpstr>
      <vt:lpstr>Participación por ECAES</vt:lpstr>
      <vt:lpstr>Diapositiva 7</vt:lpstr>
      <vt:lpstr>Diapositiva 8</vt:lpstr>
      <vt:lpstr>Diapositiva 9</vt:lpstr>
      <vt:lpstr>Diapositiva 10</vt:lpstr>
      <vt:lpstr>Diapositiva 11</vt:lpstr>
      <vt:lpstr>Diapositiva 12</vt:lpstr>
      <vt:lpstr>Diapositiva 13</vt:lpstr>
      <vt:lpstr>Diapositiva 14</vt:lpstr>
      <vt:lpstr>Diapositiva 15</vt:lpstr>
      <vt:lpstr>Piloto GSA: Competencias para graduados</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       Proyectos adelantados</vt:lpstr>
      <vt:lpstr>Diapositiva 37</vt:lpstr>
      <vt:lpstr>Diapositiva 38</vt:lpstr>
      <vt:lpstr>Diapositiva 39</vt:lpstr>
      <vt:lpstr>Diapositiva 40</vt:lpstr>
    </vt:vector>
  </TitlesOfParts>
  <Company>icfes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lmmartinez</dc:creator>
  <cp:lastModifiedBy>mantenimiento</cp:lastModifiedBy>
  <cp:revision>115</cp:revision>
  <dcterms:created xsi:type="dcterms:W3CDTF">2010-04-21T16:44:26Z</dcterms:created>
  <dcterms:modified xsi:type="dcterms:W3CDTF">2011-03-17T15:25:00Z</dcterms:modified>
</cp:coreProperties>
</file>